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8" r:id="rId2"/>
    <p:sldId id="350" r:id="rId3"/>
    <p:sldId id="318" r:id="rId4"/>
    <p:sldId id="363" r:id="rId5"/>
    <p:sldId id="320" r:id="rId6"/>
    <p:sldId id="364" r:id="rId7"/>
    <p:sldId id="322" r:id="rId8"/>
    <p:sldId id="365" r:id="rId9"/>
    <p:sldId id="325" r:id="rId10"/>
    <p:sldId id="386" r:id="rId11"/>
    <p:sldId id="385" r:id="rId12"/>
    <p:sldId id="366" r:id="rId13"/>
    <p:sldId id="328" r:id="rId14"/>
    <p:sldId id="329" r:id="rId15"/>
    <p:sldId id="330" r:id="rId16"/>
    <p:sldId id="331" r:id="rId17"/>
    <p:sldId id="332" r:id="rId18"/>
    <p:sldId id="333" r:id="rId19"/>
    <p:sldId id="362" r:id="rId20"/>
    <p:sldId id="377" r:id="rId21"/>
    <p:sldId id="368" r:id="rId22"/>
    <p:sldId id="337" r:id="rId23"/>
    <p:sldId id="369" r:id="rId24"/>
    <p:sldId id="370" r:id="rId25"/>
    <p:sldId id="371" r:id="rId26"/>
    <p:sldId id="372" r:id="rId27"/>
    <p:sldId id="374" r:id="rId28"/>
    <p:sldId id="381" r:id="rId29"/>
    <p:sldId id="382" r:id="rId30"/>
    <p:sldId id="375" r:id="rId31"/>
    <p:sldId id="376" r:id="rId32"/>
    <p:sldId id="384" r:id="rId33"/>
    <p:sldId id="383" r:id="rId34"/>
    <p:sldId id="341" r:id="rId35"/>
    <p:sldId id="342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79" r:id="rId45"/>
    <p:sldId id="359" r:id="rId46"/>
    <p:sldId id="380" r:id="rId47"/>
    <p:sldId id="360" r:id="rId48"/>
    <p:sldId id="361" r:id="rId49"/>
    <p:sldId id="348" r:id="rId50"/>
  </p:sldIdLst>
  <p:sldSz cx="9144000" cy="6858000" type="screen4x3"/>
  <p:notesSz cx="6858000" cy="9144000"/>
  <p:defaultTextStyle>
    <a:defPPr>
      <a:defRPr lang="hr-H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00"/>
    <a:srgbClr val="3A3D8C"/>
    <a:srgbClr val="F3C579"/>
    <a:srgbClr val="F9E1BB"/>
    <a:srgbClr val="FDF5E8"/>
    <a:srgbClr val="EED282"/>
    <a:srgbClr val="FDC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0" autoAdjust="0"/>
    <p:restoredTop sz="86465" autoAdjust="0"/>
  </p:normalViewPr>
  <p:slideViewPr>
    <p:cSldViewPr>
      <p:cViewPr varScale="1">
        <p:scale>
          <a:sx n="88" d="100"/>
          <a:sy n="88" d="100"/>
        </p:scale>
        <p:origin x="6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5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1BEA77A-1FB3-4579-98B0-BDAF3CFE7D3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892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35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8" y="2130425"/>
            <a:ext cx="7920880" cy="14700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7920880" cy="1752600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04025" y="6400800"/>
            <a:ext cx="2016125" cy="312738"/>
          </a:xfrm>
        </p:spPr>
        <p:txBody>
          <a:bodyPr/>
          <a:lstStyle>
            <a:lvl1pPr>
              <a:defRPr/>
            </a:lvl1pPr>
          </a:lstStyle>
          <a:p>
            <a:fld id="{53EBC8CD-EF08-4F31-9EC4-6F5BCABE2FE8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9768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58050E-B668-4FA7-85AD-C750C80A6E9B}" type="datetimeFigureOut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2/16/2015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45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Conference</a:t>
            </a:r>
            <a:br>
              <a:rPr lang="en-US"/>
            </a:br>
            <a:r>
              <a:rPr lang="en-US"/>
              <a:t>Location</a:t>
            </a:r>
            <a:br>
              <a:rPr lang="en-US"/>
            </a:br>
            <a:r>
              <a:rPr lang="hr-HR"/>
              <a:t>201</a:t>
            </a:r>
            <a:r>
              <a:rPr lang="en-US"/>
              <a:t>#</a:t>
            </a:r>
            <a:r>
              <a:rPr lang="hr-HR"/>
              <a:t>-</a:t>
            </a:r>
            <a:r>
              <a:rPr lang="en-US"/>
              <a:t>##</a:t>
            </a:r>
            <a:r>
              <a:rPr lang="hr-HR"/>
              <a:t>-</a:t>
            </a:r>
            <a:r>
              <a:rPr lang="en-US"/>
              <a:t>##</a:t>
            </a:r>
            <a:endParaRPr lang="hr-H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FB47C9-F328-44F0-B603-FD108072E1D2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090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066800"/>
            <a:ext cx="39243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7300" y="1066800"/>
            <a:ext cx="39243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Conference</a:t>
            </a:r>
            <a:br>
              <a:rPr lang="en-US"/>
            </a:br>
            <a:r>
              <a:rPr lang="en-US"/>
              <a:t>Location</a:t>
            </a:r>
            <a:br>
              <a:rPr lang="en-US"/>
            </a:br>
            <a:r>
              <a:rPr lang="hr-HR"/>
              <a:t>201</a:t>
            </a:r>
            <a:r>
              <a:rPr lang="en-US"/>
              <a:t>#</a:t>
            </a:r>
            <a:r>
              <a:rPr lang="hr-HR"/>
              <a:t>-</a:t>
            </a:r>
            <a:r>
              <a:rPr lang="en-US"/>
              <a:t>##</a:t>
            </a:r>
            <a:r>
              <a:rPr lang="hr-HR"/>
              <a:t>-</a:t>
            </a:r>
            <a:r>
              <a:rPr lang="en-US"/>
              <a:t>##</a:t>
            </a:r>
            <a:endParaRPr lang="hr-H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9735D8-B0EE-4776-A9EF-3D36E1E035A1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41230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Conference</a:t>
            </a:r>
            <a:br>
              <a:rPr lang="en-US"/>
            </a:br>
            <a:r>
              <a:rPr lang="en-US"/>
              <a:t>Location</a:t>
            </a:r>
            <a:br>
              <a:rPr lang="en-US"/>
            </a:br>
            <a:r>
              <a:rPr lang="hr-HR"/>
              <a:t>201</a:t>
            </a:r>
            <a:r>
              <a:rPr lang="en-US"/>
              <a:t>#</a:t>
            </a:r>
            <a:r>
              <a:rPr lang="hr-HR"/>
              <a:t>-</a:t>
            </a:r>
            <a:r>
              <a:rPr lang="en-US"/>
              <a:t>##</a:t>
            </a:r>
            <a:r>
              <a:rPr lang="hr-HR"/>
              <a:t>-</a:t>
            </a:r>
            <a:r>
              <a:rPr lang="en-US"/>
              <a:t>##</a:t>
            </a:r>
            <a:endParaRPr lang="hr-H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51BAB4-37BF-4183-8779-59411D377018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6779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Conference</a:t>
            </a:r>
            <a:br>
              <a:rPr lang="en-US"/>
            </a:br>
            <a:r>
              <a:rPr lang="en-US"/>
              <a:t>Location</a:t>
            </a:r>
            <a:br>
              <a:rPr lang="en-US"/>
            </a:br>
            <a:r>
              <a:rPr lang="hr-HR"/>
              <a:t>201</a:t>
            </a:r>
            <a:r>
              <a:rPr lang="en-US"/>
              <a:t>#</a:t>
            </a:r>
            <a:r>
              <a:rPr lang="hr-HR"/>
              <a:t>-</a:t>
            </a:r>
            <a:r>
              <a:rPr lang="en-US"/>
              <a:t>##</a:t>
            </a:r>
            <a:r>
              <a:rPr lang="hr-HR"/>
              <a:t>-</a:t>
            </a:r>
            <a:r>
              <a:rPr lang="en-US"/>
              <a:t>##</a:t>
            </a:r>
            <a:endParaRPr lang="hr-H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CCDF54-45DB-4471-91B4-9737C06F432C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444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Conference</a:t>
            </a:r>
            <a:br>
              <a:rPr lang="en-US"/>
            </a:br>
            <a:r>
              <a:rPr lang="en-US"/>
              <a:t>Location</a:t>
            </a:r>
            <a:br>
              <a:rPr lang="en-US"/>
            </a:br>
            <a:r>
              <a:rPr lang="hr-HR"/>
              <a:t>201</a:t>
            </a:r>
            <a:r>
              <a:rPr lang="en-US"/>
              <a:t>#</a:t>
            </a:r>
            <a:r>
              <a:rPr lang="hr-HR"/>
              <a:t>-</a:t>
            </a:r>
            <a:r>
              <a:rPr lang="en-US"/>
              <a:t>##</a:t>
            </a:r>
            <a:r>
              <a:rPr lang="hr-HR"/>
              <a:t>-</a:t>
            </a:r>
            <a:r>
              <a:rPr lang="en-US"/>
              <a:t>##</a:t>
            </a:r>
            <a:endParaRPr lang="hr-H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FA4B6B-F587-4206-AAD4-116816C5D85E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444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91350" y="266700"/>
            <a:ext cx="2000250" cy="6134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66700"/>
            <a:ext cx="5848350" cy="6134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Conference</a:t>
            </a:r>
            <a:br>
              <a:rPr lang="en-US"/>
            </a:br>
            <a:r>
              <a:rPr lang="en-US"/>
              <a:t>Location</a:t>
            </a:r>
            <a:br>
              <a:rPr lang="en-US"/>
            </a:br>
            <a:r>
              <a:rPr lang="hr-HR"/>
              <a:t>201</a:t>
            </a:r>
            <a:r>
              <a:rPr lang="en-US"/>
              <a:t>#</a:t>
            </a:r>
            <a:r>
              <a:rPr lang="hr-HR"/>
              <a:t>-</a:t>
            </a:r>
            <a:r>
              <a:rPr lang="en-US"/>
              <a:t>##</a:t>
            </a:r>
            <a:r>
              <a:rPr lang="hr-HR"/>
              <a:t>-</a:t>
            </a:r>
            <a:r>
              <a:rPr lang="en-US"/>
              <a:t>##</a:t>
            </a:r>
            <a:endParaRPr lang="hr-H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E24FE0-F218-4944-8F42-2A6BD8817B54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674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66700"/>
            <a:ext cx="8001000" cy="647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0600" y="1066800"/>
            <a:ext cx="39243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67300" y="1066800"/>
            <a:ext cx="3924300" cy="259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67300" y="3810000"/>
            <a:ext cx="3924300" cy="2590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Conference</a:t>
            </a:r>
            <a:br>
              <a:rPr lang="en-US"/>
            </a:br>
            <a:r>
              <a:rPr lang="en-US"/>
              <a:t>Location</a:t>
            </a:r>
            <a:br>
              <a:rPr lang="en-US"/>
            </a:br>
            <a:r>
              <a:rPr lang="hr-HR"/>
              <a:t>201</a:t>
            </a:r>
            <a:r>
              <a:rPr lang="en-US"/>
              <a:t>#</a:t>
            </a:r>
            <a:r>
              <a:rPr lang="hr-HR"/>
              <a:t>-</a:t>
            </a:r>
            <a:r>
              <a:rPr lang="en-US"/>
              <a:t>##</a:t>
            </a:r>
            <a:r>
              <a:rPr lang="hr-HR"/>
              <a:t>-</a:t>
            </a:r>
            <a:r>
              <a:rPr lang="en-US"/>
              <a:t>##</a:t>
            </a:r>
            <a:endParaRPr lang="hr-H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46D8D-E547-4D22-8B65-EAE91FD23FA2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199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599"/>
            <a:ext cx="8382000" cy="4984749"/>
          </a:xfr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258050E-B668-4FA7-85AD-C750C80A6E9B}" type="datetimeFigureOut">
              <a:rPr lang="en-US" smtClean="0"/>
              <a:pPr/>
              <a:t>2/16/2015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http://ailab.ijs.si/wp-content/uploads/2011/04/Ai_200x42.pn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24800" y="56861"/>
            <a:ext cx="914400" cy="78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471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266700"/>
            <a:ext cx="8001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hr-H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066800"/>
            <a:ext cx="8001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208713"/>
            <a:ext cx="68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sz="900" b="1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Conference</a:t>
            </a:r>
            <a:br>
              <a:rPr lang="en-US"/>
            </a:br>
            <a:r>
              <a:rPr lang="en-US"/>
              <a:t>Location</a:t>
            </a:r>
            <a:br>
              <a:rPr lang="en-US"/>
            </a:br>
            <a:r>
              <a:rPr lang="hr-HR"/>
              <a:t>201</a:t>
            </a:r>
            <a:r>
              <a:rPr lang="en-US"/>
              <a:t>#</a:t>
            </a:r>
            <a:r>
              <a:rPr lang="hr-HR"/>
              <a:t>-</a:t>
            </a:r>
            <a:r>
              <a:rPr lang="en-US"/>
              <a:t>##</a:t>
            </a:r>
            <a:r>
              <a:rPr lang="hr-HR"/>
              <a:t>-</a:t>
            </a:r>
            <a:r>
              <a:rPr lang="en-US"/>
              <a:t>##</a:t>
            </a:r>
            <a:endParaRPr lang="hr-H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400800"/>
            <a:ext cx="213360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8ED82CA-BCF4-457F-96BD-870310CA518D}" type="slidenum">
              <a:rPr lang="hr-HR"/>
              <a:pPr/>
              <a:t>‹#›</a:t>
            </a:fld>
            <a:endParaRPr lang="hr-HR"/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 flipV="1">
            <a:off x="990600" y="990600"/>
            <a:ext cx="8001000" cy="0"/>
          </a:xfrm>
          <a:prstGeom prst="line">
            <a:avLst/>
          </a:prstGeom>
          <a:noFill/>
          <a:ln w="28575">
            <a:solidFill>
              <a:srgbClr val="FDC41A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4" r:id="rId9"/>
    <p:sldLayoutId id="2147483705" r:id="rId10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DC41A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FDC41A"/>
        </a:buClr>
        <a:buFont typeface="Wingdings" panose="05000000000000000000" pitchFamily="2" charset="2"/>
        <a:buChar char="§"/>
        <a:defRPr sz="22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DC41A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FDC41A"/>
        </a:buClr>
        <a:buFont typeface="Wingdings" panose="05000000000000000000" pitchFamily="2" charset="2"/>
        <a:buChar char="§"/>
        <a:defRPr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DC41A"/>
        </a:buClr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DC41A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DC41A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DC41A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DC41A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hyperlink" Target="http://xling.ijs.si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aidemo.ijs.si/eventAnnota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mp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hyperlink" Target="https://github.com/gregorleban/event-registry-pyth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newsfeed.ijs.s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2590800"/>
            <a:ext cx="8507412" cy="1143000"/>
          </a:xfrm>
        </p:spPr>
        <p:txBody>
          <a:bodyPr/>
          <a:lstStyle/>
          <a:p>
            <a:pPr algn="ctr"/>
            <a:r>
              <a:rPr lang="en-US" b="0" noProof="0" dirty="0" smtClean="0"/>
              <a:t>WP4</a:t>
            </a:r>
            <a:br>
              <a:rPr lang="en-US" b="0" noProof="0" dirty="0" smtClean="0"/>
            </a:br>
            <a:r>
              <a:rPr lang="en-US" b="0" noProof="0" dirty="0" smtClean="0"/>
              <a:t>Event Registry</a:t>
            </a:r>
            <a:endParaRPr lang="en-US" sz="4000" b="0" noProof="0" dirty="0" smtClean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962400"/>
            <a:ext cx="8153400" cy="2209800"/>
          </a:xfrm>
        </p:spPr>
        <p:txBody>
          <a:bodyPr/>
          <a:lstStyle/>
          <a:p>
            <a:pPr algn="ctr" eaLnBrk="1" hangingPunct="1"/>
            <a:r>
              <a:rPr lang="en-US" sz="2000" noProof="0" dirty="0" smtClean="0"/>
              <a:t>Gregor Leban, Aljaž </a:t>
            </a:r>
            <a:r>
              <a:rPr lang="en-US" sz="2000" noProof="0" dirty="0" err="1" smtClean="0"/>
              <a:t>Košmelj</a:t>
            </a:r>
            <a:r>
              <a:rPr lang="en-US" sz="2000" noProof="0" dirty="0" smtClean="0"/>
              <a:t>, </a:t>
            </a:r>
            <a:br>
              <a:rPr lang="en-US" sz="2000" noProof="0" dirty="0" smtClean="0"/>
            </a:br>
            <a:r>
              <a:rPr lang="en-US" sz="2000" noProof="0" dirty="0" err="1" smtClean="0"/>
              <a:t>Blaž</a:t>
            </a:r>
            <a:r>
              <a:rPr lang="en-US" sz="2000" noProof="0" dirty="0" smtClean="0"/>
              <a:t> Fortuna, Marko Grobelnik</a:t>
            </a:r>
          </a:p>
          <a:p>
            <a:pPr algn="ctr" eaLnBrk="1" hangingPunct="1"/>
            <a:r>
              <a:rPr lang="en-US" sz="1400" noProof="0" dirty="0" smtClean="0"/>
              <a:t/>
            </a:r>
            <a:br>
              <a:rPr lang="en-US" sz="1400" noProof="0" dirty="0" smtClean="0"/>
            </a:br>
            <a:r>
              <a:rPr lang="en-US" sz="1400" noProof="0" dirty="0" err="1" smtClean="0"/>
              <a:t>Jozef</a:t>
            </a:r>
            <a:r>
              <a:rPr lang="en-US" sz="1400" noProof="0" dirty="0" smtClean="0"/>
              <a:t> Stefan Institute</a:t>
            </a:r>
            <a:br>
              <a:rPr lang="en-US" sz="1400" noProof="0" dirty="0" smtClean="0"/>
            </a:br>
            <a:r>
              <a:rPr lang="en-US" sz="1400" noProof="0" dirty="0" smtClean="0"/>
              <a:t/>
            </a:r>
            <a:br>
              <a:rPr lang="en-US" sz="1400" noProof="0" dirty="0" smtClean="0"/>
            </a:br>
            <a:endParaRPr lang="en-US" sz="1400" noProof="0" dirty="0" smtClean="0"/>
          </a:p>
        </p:txBody>
      </p:sp>
      <p:sp>
        <p:nvSpPr>
          <p:cNvPr id="3078" name="Line 5"/>
          <p:cNvSpPr>
            <a:spLocks noChangeShapeType="1"/>
          </p:cNvSpPr>
          <p:nvPr/>
        </p:nvSpPr>
        <p:spPr bwMode="auto">
          <a:xfrm>
            <a:off x="8686800" y="990600"/>
            <a:ext cx="457200" cy="0"/>
          </a:xfrm>
          <a:prstGeom prst="line">
            <a:avLst/>
          </a:prstGeom>
          <a:noFill/>
          <a:ln w="28575">
            <a:solidFill>
              <a:srgbClr val="FDC41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Languages covered by </a:t>
            </a:r>
            <a:r>
              <a:rPr lang="en-US" sz="2800" dirty="0" err="1" smtClean="0"/>
              <a:t>Xling</a:t>
            </a:r>
            <a:r>
              <a:rPr lang="sl-SI" sz="2800" dirty="0" smtClean="0"/>
              <a:t/>
            </a:r>
            <a:br>
              <a:rPr lang="sl-SI" sz="2800" dirty="0" smtClean="0"/>
            </a:br>
            <a:r>
              <a:rPr lang="en-US" sz="2800" dirty="0"/>
              <a:t>(top 100 Wikipedia languages)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Conference</a:t>
            </a:r>
            <a:br>
              <a:rPr lang="en-US" smtClean="0"/>
            </a:br>
            <a:r>
              <a:rPr lang="en-US" smtClean="0"/>
              <a:t>Location</a:t>
            </a:r>
            <a:br>
              <a:rPr lang="en-US" smtClean="0"/>
            </a:br>
            <a:r>
              <a:rPr lang="hr-HR" smtClean="0"/>
              <a:t>201</a:t>
            </a:r>
            <a:r>
              <a:rPr lang="en-US" smtClean="0"/>
              <a:t>#</a:t>
            </a:r>
            <a:r>
              <a:rPr lang="hr-HR" smtClean="0"/>
              <a:t>-</a:t>
            </a:r>
            <a:r>
              <a:rPr lang="en-US" smtClean="0"/>
              <a:t>##</a:t>
            </a:r>
            <a:r>
              <a:rPr lang="hr-HR" smtClean="0"/>
              <a:t>-</a:t>
            </a:r>
            <a:r>
              <a:rPr lang="en-US" smtClean="0"/>
              <a:t>##</a:t>
            </a:r>
            <a:endParaRPr lang="hr-H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5" y="1995421"/>
            <a:ext cx="2095500" cy="4436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441" y="1995421"/>
            <a:ext cx="2262694" cy="4213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49" y="2006089"/>
            <a:ext cx="2485620" cy="42132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110" y="2004946"/>
            <a:ext cx="2251548" cy="419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917" y="1992373"/>
            <a:ext cx="2128939" cy="4436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3266" y="5802373"/>
            <a:ext cx="2050915" cy="65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1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CCA demo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http://XLing.ijs.si</a:t>
            </a:r>
            <a:endParaRPr lang="en-US" noProof="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31328"/>
            <a:ext cx="6582138" cy="497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780585" y="155278"/>
            <a:ext cx="7068015" cy="6829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3600" dirty="0" err="1" smtClean="0"/>
              <a:t>Event</a:t>
            </a:r>
            <a:r>
              <a:rPr lang="sl-SI" sz="3600" dirty="0" smtClean="0"/>
              <a:t> </a:t>
            </a:r>
            <a:r>
              <a:rPr lang="sl-SI" sz="3600" dirty="0" err="1" smtClean="0"/>
              <a:t>registry</a:t>
            </a:r>
            <a:r>
              <a:rPr lang="sl-SI" sz="3600" dirty="0" smtClean="0"/>
              <a:t> </a:t>
            </a:r>
            <a:r>
              <a:rPr lang="sl-SI" sz="3600" dirty="0" err="1" smtClean="0"/>
              <a:t>pipeline</a:t>
            </a:r>
            <a:endParaRPr lang="en-US" sz="3600" dirty="0"/>
          </a:p>
        </p:txBody>
      </p:sp>
      <p:sp>
        <p:nvSpPr>
          <p:cNvPr id="80" name="Rectangle 79"/>
          <p:cNvSpPr/>
          <p:nvPr/>
        </p:nvSpPr>
        <p:spPr>
          <a:xfrm>
            <a:off x="4342418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755389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ight Arrow 81"/>
          <p:cNvSpPr/>
          <p:nvPr/>
        </p:nvSpPr>
        <p:spPr>
          <a:xfrm>
            <a:off x="1244329" y="3889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1932570" y="4695784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Cross-lingual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en-US" sz="1600" dirty="0"/>
              <a:t>matching</a:t>
            </a:r>
            <a:endParaRPr lang="en-GB" sz="1600" dirty="0"/>
          </a:p>
        </p:txBody>
      </p:sp>
      <p:sp>
        <p:nvSpPr>
          <p:cNvPr id="85" name="Rectangle 84"/>
          <p:cNvSpPr/>
          <p:nvPr/>
        </p:nvSpPr>
        <p:spPr>
          <a:xfrm>
            <a:off x="1932570" y="1928358"/>
            <a:ext cx="1662818" cy="658818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S</a:t>
            </a:r>
            <a:r>
              <a:rPr lang="en-US" sz="1600" dirty="0" err="1"/>
              <a:t>emantic</a:t>
            </a:r>
            <a:r>
              <a:rPr lang="en-US" sz="1600" dirty="0"/>
              <a:t> </a:t>
            </a:r>
            <a:r>
              <a:rPr lang="sl-SI" sz="1600" dirty="0"/>
              <a:t>annotation</a:t>
            </a:r>
            <a:endParaRPr lang="en-GB" sz="1600" dirty="0"/>
          </a:p>
        </p:txBody>
      </p:sp>
      <p:sp>
        <p:nvSpPr>
          <p:cNvPr id="86" name="Right Arrow 85"/>
          <p:cNvSpPr/>
          <p:nvPr/>
        </p:nvSpPr>
        <p:spPr>
          <a:xfrm>
            <a:off x="3823988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/>
          <p:cNvSpPr/>
          <p:nvPr/>
        </p:nvSpPr>
        <p:spPr>
          <a:xfrm>
            <a:off x="4592784" y="3640938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formation</a:t>
            </a:r>
            <a:endParaRPr lang="en-GB" sz="1600" dirty="0"/>
          </a:p>
        </p:txBody>
      </p:sp>
      <p:sp>
        <p:nvSpPr>
          <p:cNvPr id="88" name="Rectangle 87"/>
          <p:cNvSpPr/>
          <p:nvPr/>
        </p:nvSpPr>
        <p:spPr>
          <a:xfrm>
            <a:off x="4599574" y="2607631"/>
            <a:ext cx="1575303" cy="940843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Cross-lingual</a:t>
            </a:r>
            <a:r>
              <a:rPr lang="sl-SI" sz="1600" dirty="0"/>
              <a:t> </a:t>
            </a:r>
            <a:r>
              <a:rPr lang="sl-SI" sz="1600" dirty="0" err="1"/>
              <a:t>cluster</a:t>
            </a:r>
            <a:r>
              <a:rPr lang="sl-SI" sz="1600" dirty="0"/>
              <a:t> </a:t>
            </a:r>
            <a:r>
              <a:rPr lang="sl-SI" sz="1600" dirty="0" err="1"/>
              <a:t>matching</a:t>
            </a:r>
            <a:endParaRPr lang="en-GB" sz="1600" dirty="0"/>
          </a:p>
        </p:txBody>
      </p:sp>
      <p:sp>
        <p:nvSpPr>
          <p:cNvPr id="89" name="Right Arrow 88"/>
          <p:cNvSpPr/>
          <p:nvPr/>
        </p:nvSpPr>
        <p:spPr>
          <a:xfrm>
            <a:off x="6544554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Down Arrow 89"/>
          <p:cNvSpPr/>
          <p:nvPr/>
        </p:nvSpPr>
        <p:spPr>
          <a:xfrm>
            <a:off x="7563713" y="29106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Down Arrow 90"/>
          <p:cNvSpPr/>
          <p:nvPr/>
        </p:nvSpPr>
        <p:spPr>
          <a:xfrm>
            <a:off x="8054403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>
            <a:off x="4599574" y="4396847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info</a:t>
            </a:r>
            <a:r>
              <a:rPr lang="sl-SI" sz="1600" dirty="0"/>
              <a:t>. </a:t>
            </a:r>
            <a:r>
              <a:rPr lang="sl-SI" sz="1600" dirty="0" err="1"/>
              <a:t>extraction</a:t>
            </a:r>
            <a:endParaRPr lang="en-GB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66391" y="922710"/>
            <a:ext cx="122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1600" b="1" dirty="0"/>
              <a:t>Data </a:t>
            </a:r>
            <a:r>
              <a:rPr lang="sl-SI" sz="1600" b="1" dirty="0" err="1"/>
              <a:t>collection</a:t>
            </a:r>
            <a:endParaRPr lang="en-US" sz="16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1878173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smtClean="0"/>
              <a:t>Article-level processing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4391345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Event construction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930843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err="1"/>
              <a:t>Event</a:t>
            </a:r>
            <a:r>
              <a:rPr lang="sl-SI" b="1" dirty="0"/>
              <a:t> </a:t>
            </a:r>
            <a:r>
              <a:rPr lang="sl-SI" b="1" dirty="0" err="1"/>
              <a:t>storage</a:t>
            </a:r>
            <a:r>
              <a:rPr lang="sl-SI" b="1" dirty="0"/>
              <a:t> &amp; </a:t>
            </a:r>
            <a:r>
              <a:rPr lang="sl-SI" b="1" dirty="0" err="1"/>
              <a:t>maintenance</a:t>
            </a:r>
            <a:endParaRPr lang="en-US" b="1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347554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83002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45100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932573" y="2819758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Extraction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date </a:t>
            </a:r>
            <a:r>
              <a:rPr lang="sl-SI" sz="1600" dirty="0" err="1"/>
              <a:t>references</a:t>
            </a:r>
            <a:endParaRPr lang="en-GB" sz="1600" dirty="0"/>
          </a:p>
        </p:txBody>
      </p:sp>
      <p:sp>
        <p:nvSpPr>
          <p:cNvPr id="104" name="Rectangle 103"/>
          <p:cNvSpPr/>
          <p:nvPr/>
        </p:nvSpPr>
        <p:spPr>
          <a:xfrm>
            <a:off x="4592780" y="1895435"/>
            <a:ext cx="1582094" cy="61973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Article clustering</a:t>
            </a:r>
            <a:endParaRPr lang="en-GB" sz="1600" dirty="0"/>
          </a:p>
        </p:txBody>
      </p:sp>
      <p:sp>
        <p:nvSpPr>
          <p:cNvPr id="105" name="Rectangle 104"/>
          <p:cNvSpPr/>
          <p:nvPr/>
        </p:nvSpPr>
        <p:spPr>
          <a:xfrm>
            <a:off x="4599574" y="5908664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Identifying</a:t>
            </a:r>
            <a:r>
              <a:rPr lang="sl-SI" sz="1600" dirty="0"/>
              <a:t> </a:t>
            </a:r>
            <a:r>
              <a:rPr lang="sl-SI" sz="1600" dirty="0" err="1"/>
              <a:t>related</a:t>
            </a:r>
            <a:r>
              <a:rPr lang="sl-SI" sz="1600" dirty="0"/>
              <a:t> </a:t>
            </a:r>
            <a:r>
              <a:rPr lang="sl-SI" sz="1600" dirty="0" err="1"/>
              <a:t>events</a:t>
            </a:r>
            <a:endParaRPr lang="en-GB" sz="1600" dirty="0"/>
          </a:p>
        </p:txBody>
      </p:sp>
      <p:sp>
        <p:nvSpPr>
          <p:cNvPr id="106" name="Rectangle 105"/>
          <p:cNvSpPr/>
          <p:nvPr/>
        </p:nvSpPr>
        <p:spPr>
          <a:xfrm>
            <a:off x="1921633" y="5750237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Detection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sl-SI" sz="1600" dirty="0" err="1"/>
              <a:t>duplicates</a:t>
            </a:r>
            <a:endParaRPr lang="en-GB" sz="1600" dirty="0"/>
          </a:p>
        </p:txBody>
      </p:sp>
      <p:sp>
        <p:nvSpPr>
          <p:cNvPr id="107" name="Rectangle 106"/>
          <p:cNvSpPr/>
          <p:nvPr/>
        </p:nvSpPr>
        <p:spPr>
          <a:xfrm>
            <a:off x="6871991" y="1868806"/>
            <a:ext cx="2040689" cy="971829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Manual </a:t>
            </a:r>
            <a:r>
              <a:rPr lang="sl-SI" sz="1600" dirty="0">
                <a:solidFill>
                  <a:schemeClr val="bg1"/>
                </a:solidFill>
              </a:rPr>
              <a:t>event </a:t>
            </a:r>
            <a:r>
              <a:rPr lang="sl-SI" sz="1600" dirty="0" smtClean="0">
                <a:solidFill>
                  <a:schemeClr val="bg1"/>
                </a:solidFill>
              </a:rPr>
              <a:t>administration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016506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dirty="0">
                <a:solidFill>
                  <a:schemeClr val="bg1"/>
                </a:solidFill>
              </a:rPr>
              <a:t>API </a:t>
            </a:r>
            <a:r>
              <a:rPr lang="sl-SI" sz="1600" dirty="0" err="1">
                <a:solidFill>
                  <a:schemeClr val="bg1"/>
                </a:solidFill>
              </a:rPr>
              <a:t>access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28392" y="3579466"/>
            <a:ext cx="886991" cy="1001662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Main </a:t>
            </a:r>
            <a:r>
              <a:rPr lang="sl-SI" sz="1600" dirty="0">
                <a:solidFill>
                  <a:schemeClr val="bg1"/>
                </a:solidFill>
              </a:rPr>
              <a:t>st</a:t>
            </a:r>
            <a:r>
              <a:rPr lang="en-US" sz="1600" dirty="0">
                <a:solidFill>
                  <a:schemeClr val="bg1"/>
                </a:solidFill>
              </a:rPr>
              <a:t>ream</a:t>
            </a:r>
            <a:r>
              <a:rPr lang="sl-SI" sz="1600" dirty="0">
                <a:solidFill>
                  <a:schemeClr val="bg1"/>
                </a:solidFill>
              </a:rPr>
              <a:t> </a:t>
            </a:r>
            <a:r>
              <a:rPr lang="sl-SI" sz="1600" dirty="0" err="1">
                <a:solidFill>
                  <a:schemeClr val="bg1"/>
                </a:solidFill>
              </a:rPr>
              <a:t>news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932573" y="3757771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Detection of </a:t>
            </a:r>
            <a:r>
              <a:rPr lang="sl-SI" sz="1600" dirty="0" smtClean="0"/>
              <a:t>article location</a:t>
            </a:r>
            <a:endParaRPr lang="en-GB" sz="1600" dirty="0"/>
          </a:p>
        </p:txBody>
      </p:sp>
      <p:sp>
        <p:nvSpPr>
          <p:cNvPr id="112" name="Rectangle 111"/>
          <p:cNvSpPr/>
          <p:nvPr/>
        </p:nvSpPr>
        <p:spPr>
          <a:xfrm>
            <a:off x="6815965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dirty="0" err="1">
                <a:solidFill>
                  <a:schemeClr val="bg1"/>
                </a:solidFill>
              </a:rPr>
              <a:t>Frontend</a:t>
            </a:r>
            <a:endParaRPr lang="sl-SI" sz="1600" dirty="0">
              <a:solidFill>
                <a:schemeClr val="bg1"/>
              </a:solidFill>
            </a:endParaRPr>
          </a:p>
          <a:p>
            <a:pPr algn="ctr"/>
            <a:r>
              <a:rPr lang="sl-SI" sz="1600" dirty="0" err="1">
                <a:solidFill>
                  <a:schemeClr val="bg1"/>
                </a:solidFill>
              </a:rPr>
              <a:t>interface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3" name="Down Arrow 112"/>
          <p:cNvSpPr/>
          <p:nvPr/>
        </p:nvSpPr>
        <p:spPr>
          <a:xfrm>
            <a:off x="7157935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/>
          <p:cNvSpPr/>
          <p:nvPr/>
        </p:nvSpPr>
        <p:spPr>
          <a:xfrm>
            <a:off x="4591683" y="5152756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Filling</a:t>
            </a:r>
            <a:r>
              <a:rPr lang="sl-SI" sz="1600" dirty="0"/>
              <a:t> </a:t>
            </a:r>
            <a:r>
              <a:rPr lang="sl-SI" sz="1600" dirty="0" err="1"/>
              <a:t>event</a:t>
            </a:r>
            <a:r>
              <a:rPr lang="sl-SI" sz="1600" dirty="0"/>
              <a:t> </a:t>
            </a:r>
            <a:r>
              <a:rPr lang="sl-SI" sz="1600" dirty="0" err="1"/>
              <a:t>template</a:t>
            </a:r>
            <a:endParaRPr lang="en-GB" sz="1600" dirty="0"/>
          </a:p>
        </p:txBody>
      </p:sp>
      <p:pic>
        <p:nvPicPr>
          <p:cNvPr id="115" name="Picture 4" descr="http://www.iconsdb.com/icons/preview/icon-sets/web-2-blue/database-xxl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38" y="3480569"/>
            <a:ext cx="1741936" cy="17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2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Article clustering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noProof="0" dirty="0" smtClean="0"/>
              <a:t>Identify groups of articles that describe a single event</a:t>
            </a:r>
          </a:p>
          <a:p>
            <a:r>
              <a:rPr lang="en-US" sz="2000" b="0" noProof="0" dirty="0" smtClean="0"/>
              <a:t>Online clustering algorithm</a:t>
            </a:r>
          </a:p>
          <a:p>
            <a:r>
              <a:rPr lang="en-US" sz="2000" b="0" noProof="0" dirty="0" smtClean="0"/>
              <a:t>Grouping based on article title + article content + detected named entities</a:t>
            </a:r>
          </a:p>
          <a:p>
            <a:r>
              <a:rPr lang="en-US" sz="2000" noProof="0" dirty="0" smtClean="0"/>
              <a:t>Implementation of a multithreading approach to support clustering of 1M+ articles per day</a:t>
            </a:r>
          </a:p>
        </p:txBody>
      </p:sp>
    </p:spTree>
    <p:extLst>
      <p:ext uri="{BB962C8B-B14F-4D97-AF65-F5344CB8AC3E}">
        <p14:creationId xmlns:p14="http://schemas.microsoft.com/office/powerpoint/2010/main" val="5388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Cross-lingual cluster linking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noProof="0" dirty="0" smtClean="0"/>
              <a:t>Each cluster only contains articles in the same language</a:t>
            </a:r>
          </a:p>
          <a:p>
            <a:r>
              <a:rPr lang="en-US" b="0" noProof="0" dirty="0" smtClean="0"/>
              <a:t>Clusters in different languages can describe the same event</a:t>
            </a:r>
          </a:p>
          <a:p>
            <a:r>
              <a:rPr lang="en-US" b="0" noProof="0" dirty="0" smtClean="0"/>
              <a:t>How can we find such clusters?</a:t>
            </a:r>
          </a:p>
          <a:p>
            <a:pPr marL="0" indent="0">
              <a:buNone/>
            </a:pPr>
            <a:endParaRPr lang="en-US" b="0" noProof="0" dirty="0"/>
          </a:p>
        </p:txBody>
      </p:sp>
    </p:spTree>
    <p:extLst>
      <p:ext uri="{BB962C8B-B14F-4D97-AF65-F5344CB8AC3E}">
        <p14:creationId xmlns:p14="http://schemas.microsoft.com/office/powerpoint/2010/main" val="261447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Cross-lingual cluster linking (2)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noProof="0" dirty="0" smtClean="0"/>
              <a:t>We find candidates by using info from cross-lingual article linking</a:t>
            </a:r>
            <a:endParaRPr lang="en-US" b="0" noProof="0" dirty="0"/>
          </a:p>
        </p:txBody>
      </p:sp>
      <p:sp>
        <p:nvSpPr>
          <p:cNvPr id="53" name="Rectangle 52"/>
          <p:cNvSpPr/>
          <p:nvPr/>
        </p:nvSpPr>
        <p:spPr bwMode="auto">
          <a:xfrm>
            <a:off x="2089490" y="2297832"/>
            <a:ext cx="2345973" cy="3962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l-SI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70490" y="191683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English articles</a:t>
            </a:r>
            <a:endParaRPr lang="sl-SI" dirty="0"/>
          </a:p>
        </p:txBody>
      </p:sp>
      <p:sp>
        <p:nvSpPr>
          <p:cNvPr id="55" name="Rectangle 54"/>
          <p:cNvSpPr/>
          <p:nvPr/>
        </p:nvSpPr>
        <p:spPr bwMode="auto">
          <a:xfrm>
            <a:off x="4962331" y="2297832"/>
            <a:ext cx="2345973" cy="39624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l-SI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343331" y="191683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dirty="0" smtClean="0"/>
              <a:t>Spanish articles</a:t>
            </a:r>
            <a:endParaRPr lang="sl-SI" dirty="0"/>
          </a:p>
        </p:txBody>
      </p:sp>
      <p:grpSp>
        <p:nvGrpSpPr>
          <p:cNvPr id="57" name="Group 56"/>
          <p:cNvGrpSpPr/>
          <p:nvPr/>
        </p:nvGrpSpPr>
        <p:grpSpPr>
          <a:xfrm>
            <a:off x="2656051" y="2983632"/>
            <a:ext cx="685800" cy="533400"/>
            <a:chOff x="6705600" y="3276600"/>
            <a:chExt cx="685800" cy="533400"/>
          </a:xfrm>
        </p:grpSpPr>
        <p:sp>
          <p:nvSpPr>
            <p:cNvPr id="58" name="Oval 57"/>
            <p:cNvSpPr/>
            <p:nvPr/>
          </p:nvSpPr>
          <p:spPr bwMode="auto">
            <a:xfrm>
              <a:off x="6705600" y="3276600"/>
              <a:ext cx="685800" cy="533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6848475" y="33528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0008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7029450" y="33528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68484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7019925" y="36576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71532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 rot="11108569">
            <a:off x="2627476" y="4279032"/>
            <a:ext cx="685800" cy="533400"/>
            <a:chOff x="6705600" y="3276599"/>
            <a:chExt cx="685800" cy="533400"/>
          </a:xfrm>
        </p:grpSpPr>
        <p:sp>
          <p:nvSpPr>
            <p:cNvPr id="66" name="Oval 65"/>
            <p:cNvSpPr/>
            <p:nvPr/>
          </p:nvSpPr>
          <p:spPr bwMode="auto">
            <a:xfrm>
              <a:off x="6705600" y="3276599"/>
              <a:ext cx="685800" cy="533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7000875" y="35051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6848475" y="35051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7019925" y="36576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71532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 rot="2180375">
            <a:off x="3122776" y="5117232"/>
            <a:ext cx="685800" cy="533400"/>
            <a:chOff x="6705600" y="3276600"/>
            <a:chExt cx="685800" cy="533400"/>
          </a:xfrm>
        </p:grpSpPr>
        <p:sp>
          <p:nvSpPr>
            <p:cNvPr id="77" name="Oval 76"/>
            <p:cNvSpPr/>
            <p:nvPr/>
          </p:nvSpPr>
          <p:spPr bwMode="auto">
            <a:xfrm>
              <a:off x="6705600" y="3276600"/>
              <a:ext cx="685800" cy="533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6848475" y="33528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70008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7029450" y="33527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68484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7019925" y="36575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7153275" y="35051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338880" y="3237953"/>
            <a:ext cx="685800" cy="533400"/>
            <a:chOff x="6705600" y="3276600"/>
            <a:chExt cx="685800" cy="533400"/>
          </a:xfrm>
        </p:grpSpPr>
        <p:sp>
          <p:nvSpPr>
            <p:cNvPr id="85" name="Oval 84"/>
            <p:cNvSpPr/>
            <p:nvPr/>
          </p:nvSpPr>
          <p:spPr bwMode="auto">
            <a:xfrm>
              <a:off x="6705600" y="3276600"/>
              <a:ext cx="685800" cy="533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6848475" y="33528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70008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7029450" y="33528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68484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7019925" y="36576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71532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 rot="11108569">
            <a:off x="5365858" y="5354683"/>
            <a:ext cx="685800" cy="533400"/>
            <a:chOff x="6705600" y="3276599"/>
            <a:chExt cx="685800" cy="533400"/>
          </a:xfrm>
        </p:grpSpPr>
        <p:sp>
          <p:nvSpPr>
            <p:cNvPr id="93" name="Oval 92"/>
            <p:cNvSpPr/>
            <p:nvPr/>
          </p:nvSpPr>
          <p:spPr bwMode="auto">
            <a:xfrm>
              <a:off x="6705600" y="3276599"/>
              <a:ext cx="685800" cy="533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7000875" y="35051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7029450" y="33527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6848475" y="35051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7019925" y="36576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71532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 rot="18591057">
            <a:off x="6376226" y="3527216"/>
            <a:ext cx="685800" cy="533400"/>
            <a:chOff x="6705601" y="3276600"/>
            <a:chExt cx="685800" cy="533400"/>
          </a:xfrm>
        </p:grpSpPr>
        <p:sp>
          <p:nvSpPr>
            <p:cNvPr id="100" name="Oval 99"/>
            <p:cNvSpPr/>
            <p:nvPr/>
          </p:nvSpPr>
          <p:spPr bwMode="auto">
            <a:xfrm>
              <a:off x="6705601" y="3276600"/>
              <a:ext cx="685800" cy="533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7000876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7029450" y="33528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6848476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71532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 rot="2180375">
            <a:off x="6165536" y="4419766"/>
            <a:ext cx="685800" cy="533400"/>
            <a:chOff x="6705600" y="3276600"/>
            <a:chExt cx="685800" cy="533400"/>
          </a:xfrm>
        </p:grpSpPr>
        <p:sp>
          <p:nvSpPr>
            <p:cNvPr id="106" name="Oval 105"/>
            <p:cNvSpPr/>
            <p:nvPr/>
          </p:nvSpPr>
          <p:spPr bwMode="auto">
            <a:xfrm>
              <a:off x="6705600" y="3276600"/>
              <a:ext cx="685800" cy="533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848475" y="33528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0008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7029450" y="33527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8484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019925" y="36575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7153275" y="35051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 rot="2713203">
            <a:off x="3498205" y="2481295"/>
            <a:ext cx="685800" cy="533400"/>
            <a:chOff x="6705599" y="3276600"/>
            <a:chExt cx="685800" cy="533400"/>
          </a:xfrm>
        </p:grpSpPr>
        <p:sp>
          <p:nvSpPr>
            <p:cNvPr id="114" name="Oval 113"/>
            <p:cNvSpPr/>
            <p:nvPr/>
          </p:nvSpPr>
          <p:spPr bwMode="auto">
            <a:xfrm>
              <a:off x="6705599" y="3276600"/>
              <a:ext cx="685800" cy="533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6922502" y="3397322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7074903" y="3549722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7103479" y="3397322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6922503" y="3549722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580510" y="3614368"/>
            <a:ext cx="533400" cy="685800"/>
            <a:chOff x="2901606" y="3983536"/>
            <a:chExt cx="533400" cy="685800"/>
          </a:xfrm>
        </p:grpSpPr>
        <p:grpSp>
          <p:nvGrpSpPr>
            <p:cNvPr id="71" name="Group 70"/>
            <p:cNvGrpSpPr/>
            <p:nvPr/>
          </p:nvGrpSpPr>
          <p:grpSpPr>
            <a:xfrm rot="18591057">
              <a:off x="2825406" y="4059736"/>
              <a:ext cx="685800" cy="533400"/>
              <a:chOff x="6705600" y="3276600"/>
              <a:chExt cx="685800" cy="533400"/>
            </a:xfrm>
          </p:grpSpPr>
          <p:sp>
            <p:nvSpPr>
              <p:cNvPr id="72" name="Oval 71"/>
              <p:cNvSpPr/>
              <p:nvPr/>
            </p:nvSpPr>
            <p:spPr bwMode="auto">
              <a:xfrm>
                <a:off x="6705600" y="3276600"/>
                <a:ext cx="685800" cy="533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sl-SI" sz="1800" b="0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7000875" y="35052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sl-SI" sz="1800" b="0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 bwMode="auto">
              <a:xfrm>
                <a:off x="7029450" y="33528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sl-SI" sz="1800" b="0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auto">
              <a:xfrm>
                <a:off x="6848475" y="3505200"/>
                <a:ext cx="76200" cy="76200"/>
              </a:xfrm>
              <a:prstGeom prst="ellipse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sl-SI" sz="1800" b="0" i="0" u="sng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32" name="Oval 131"/>
            <p:cNvSpPr/>
            <p:nvPr/>
          </p:nvSpPr>
          <p:spPr bwMode="auto">
            <a:xfrm>
              <a:off x="3276600" y="4169593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 rot="18591057">
            <a:off x="5257303" y="4360854"/>
            <a:ext cx="685800" cy="533400"/>
            <a:chOff x="6705600" y="3276600"/>
            <a:chExt cx="685800" cy="533400"/>
          </a:xfrm>
        </p:grpSpPr>
        <p:sp>
          <p:nvSpPr>
            <p:cNvPr id="120" name="Oval 119"/>
            <p:cNvSpPr/>
            <p:nvPr/>
          </p:nvSpPr>
          <p:spPr bwMode="auto">
            <a:xfrm>
              <a:off x="6705600" y="3276600"/>
              <a:ext cx="685800" cy="5334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7000875" y="35051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7029450" y="3352799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6848475" y="3505200"/>
              <a:ext cx="76200" cy="76200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sl-SI" sz="1800" b="0" i="0" u="sng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24" name="Straight Arrow Connector 123"/>
          <p:cNvCxnSpPr>
            <a:endCxn id="89" idx="2"/>
          </p:cNvCxnSpPr>
          <p:nvPr/>
        </p:nvCxnSpPr>
        <p:spPr bwMode="auto">
          <a:xfrm flipV="1">
            <a:off x="4037125" y="3504653"/>
            <a:ext cx="1444630" cy="3403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5" name="Straight Arrow Connector 124"/>
          <p:cNvCxnSpPr>
            <a:endCxn id="90" idx="2"/>
          </p:cNvCxnSpPr>
          <p:nvPr/>
        </p:nvCxnSpPr>
        <p:spPr bwMode="auto">
          <a:xfrm flipV="1">
            <a:off x="4037125" y="3657053"/>
            <a:ext cx="1616080" cy="1879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4107904" y="2930768"/>
            <a:ext cx="11400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l-SI" sz="1400" dirty="0" smtClean="0"/>
              <a:t>Most similar</a:t>
            </a:r>
            <a:br>
              <a:rPr lang="sl-SI" sz="1400" dirty="0" smtClean="0"/>
            </a:br>
            <a:r>
              <a:rPr lang="sl-SI" sz="1400" dirty="0" smtClean="0"/>
              <a:t>articles in </a:t>
            </a:r>
            <a:br>
              <a:rPr lang="sl-SI" sz="1400" dirty="0" smtClean="0"/>
            </a:br>
            <a:r>
              <a:rPr lang="sl-SI" sz="1400" dirty="0" smtClean="0"/>
              <a:t>Spanish</a:t>
            </a:r>
            <a:endParaRPr lang="sl-SI" sz="1400" dirty="0"/>
          </a:p>
        </p:txBody>
      </p:sp>
      <p:cxnSp>
        <p:nvCxnSpPr>
          <p:cNvPr id="127" name="Straight Arrow Connector 126"/>
          <p:cNvCxnSpPr>
            <a:stCxn id="73" idx="4"/>
            <a:endCxn id="91" idx="3"/>
          </p:cNvCxnSpPr>
          <p:nvPr/>
        </p:nvCxnSpPr>
        <p:spPr bwMode="auto">
          <a:xfrm flipV="1">
            <a:off x="3870356" y="3531594"/>
            <a:ext cx="1927358" cy="457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8" name="Straight Arrow Connector 127"/>
          <p:cNvCxnSpPr>
            <a:stCxn id="73" idx="5"/>
            <a:endCxn id="89" idx="3"/>
          </p:cNvCxnSpPr>
          <p:nvPr/>
        </p:nvCxnSpPr>
        <p:spPr bwMode="auto">
          <a:xfrm flipV="1">
            <a:off x="3879053" y="3531594"/>
            <a:ext cx="1613861" cy="4295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9" name="Straight Arrow Connector 128"/>
          <p:cNvCxnSpPr>
            <a:stCxn id="74" idx="5"/>
            <a:endCxn id="86" idx="3"/>
          </p:cNvCxnSpPr>
          <p:nvPr/>
        </p:nvCxnSpPr>
        <p:spPr bwMode="auto">
          <a:xfrm flipV="1">
            <a:off x="3780364" y="3379194"/>
            <a:ext cx="1712550" cy="4623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0" name="Straight Arrow Connector 129"/>
          <p:cNvCxnSpPr>
            <a:stCxn id="74" idx="4"/>
            <a:endCxn id="122" idx="0"/>
          </p:cNvCxnSpPr>
          <p:nvPr/>
        </p:nvCxnSpPr>
        <p:spPr bwMode="auto">
          <a:xfrm>
            <a:off x="3771667" y="3869400"/>
            <a:ext cx="1694493" cy="621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1" name="Straight Arrow Connector 130"/>
          <p:cNvCxnSpPr>
            <a:stCxn id="75" idx="5"/>
            <a:endCxn id="103" idx="1"/>
          </p:cNvCxnSpPr>
          <p:nvPr/>
        </p:nvCxnSpPr>
        <p:spPr bwMode="auto">
          <a:xfrm flipV="1">
            <a:off x="3781397" y="3921647"/>
            <a:ext cx="2796022" cy="1565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5911394" y="3228252"/>
            <a:ext cx="3048544" cy="1276972"/>
            <a:chOff x="5911394" y="3228252"/>
            <a:chExt cx="3048544" cy="1276972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024680" y="3379194"/>
              <a:ext cx="1643664" cy="1115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5911394" y="3520986"/>
              <a:ext cx="1773459" cy="9842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endCxn id="100" idx="5"/>
            </p:cNvCxnSpPr>
            <p:nvPr/>
          </p:nvCxnSpPr>
          <p:spPr>
            <a:xfrm flipH="1">
              <a:off x="7019276" y="3466553"/>
              <a:ext cx="649068" cy="2620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659582" y="3228252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l-SI" dirty="0" smtClean="0"/>
                <a:t>candidates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29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3" grpId="0" animBg="1"/>
      <p:bldP spid="54" grpId="0"/>
      <p:bldP spid="55" grpId="0" animBg="1"/>
      <p:bldP spid="56" grpId="0"/>
      <p:bldP spid="126" grpId="0"/>
      <p:bldP spid="1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Cross-lingual cluster linking (3)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noProof="0" dirty="0" smtClean="0"/>
              <a:t>For each candidate pair of clusters we also compute other features:</a:t>
            </a:r>
          </a:p>
          <a:p>
            <a:pPr lvl="1"/>
            <a:r>
              <a:rPr lang="en-US" sz="2000" noProof="0" dirty="0" smtClean="0"/>
              <a:t>Similarity of </a:t>
            </a:r>
            <a:r>
              <a:rPr lang="en-US" sz="2000" noProof="0" dirty="0" smtClean="0">
                <a:solidFill>
                  <a:schemeClr val="accent1">
                    <a:lumMod val="50000"/>
                  </a:schemeClr>
                </a:solidFill>
              </a:rPr>
              <a:t>relevant concepts </a:t>
            </a:r>
            <a:r>
              <a:rPr lang="en-US" sz="2000" noProof="0" dirty="0" smtClean="0"/>
              <a:t>in each cluster</a:t>
            </a:r>
          </a:p>
          <a:p>
            <a:pPr lvl="1"/>
            <a:r>
              <a:rPr lang="en-US" sz="2000" noProof="0" dirty="0" smtClean="0">
                <a:solidFill>
                  <a:schemeClr val="accent1">
                    <a:lumMod val="50000"/>
                  </a:schemeClr>
                </a:solidFill>
              </a:rPr>
              <a:t>Time difference </a:t>
            </a:r>
            <a:r>
              <a:rPr lang="en-US" sz="2000" noProof="0" dirty="0" smtClean="0"/>
              <a:t>between articles in each cluster</a:t>
            </a:r>
          </a:p>
          <a:p>
            <a:pPr lvl="1"/>
            <a:r>
              <a:rPr lang="en-US" sz="2000" noProof="0" dirty="0" smtClean="0"/>
              <a:t>Similarity of </a:t>
            </a:r>
            <a:r>
              <a:rPr lang="en-US" sz="2000" noProof="0" dirty="0" smtClean="0">
                <a:solidFill>
                  <a:schemeClr val="accent1">
                    <a:lumMod val="50000"/>
                  </a:schemeClr>
                </a:solidFill>
              </a:rPr>
              <a:t>article categories</a:t>
            </a:r>
          </a:p>
          <a:p>
            <a:pPr lvl="1"/>
            <a:r>
              <a:rPr lang="en-US" sz="2000" noProof="0" dirty="0" smtClean="0"/>
              <a:t>Agreement in </a:t>
            </a:r>
            <a:r>
              <a:rPr lang="en-US" sz="2000" noProof="0" dirty="0" smtClean="0">
                <a:solidFill>
                  <a:schemeClr val="accent1">
                    <a:lumMod val="50000"/>
                  </a:schemeClr>
                </a:solidFill>
              </a:rPr>
              <a:t>story location</a:t>
            </a:r>
          </a:p>
          <a:p>
            <a:pPr lvl="1"/>
            <a:r>
              <a:rPr lang="en-US" sz="2000" noProof="0" dirty="0" smtClean="0">
                <a:solidFill>
                  <a:schemeClr val="accent1">
                    <a:lumMod val="50000"/>
                  </a:schemeClr>
                </a:solidFill>
              </a:rPr>
              <a:t>...</a:t>
            </a:r>
          </a:p>
          <a:p>
            <a:r>
              <a:rPr lang="en-US" sz="2000" noProof="0" dirty="0" smtClean="0"/>
              <a:t>Using the computed feature vector we perform classification using an SVM model</a:t>
            </a:r>
          </a:p>
          <a:p>
            <a:r>
              <a:rPr lang="en-US" sz="2000" noProof="0" dirty="0" smtClean="0"/>
              <a:t>Classification accuracy of the model is 85% (tested on 520 hand-labeled examples)</a:t>
            </a:r>
            <a:endParaRPr lang="en-US" sz="2000" noProof="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endParaRPr lang="en-US" sz="2000" noProof="0" dirty="0" smtClean="0"/>
          </a:p>
          <a:p>
            <a:pPr marL="0" indent="0">
              <a:buNone/>
            </a:pPr>
            <a:endParaRPr lang="en-US" sz="2000" noProof="0" dirty="0"/>
          </a:p>
        </p:txBody>
      </p:sp>
    </p:spTree>
    <p:extLst>
      <p:ext uri="{BB962C8B-B14F-4D97-AF65-F5344CB8AC3E}">
        <p14:creationId xmlns:p14="http://schemas.microsoft.com/office/powerpoint/2010/main" val="317842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Event formation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noProof="0" dirty="0" smtClean="0"/>
              <a:t>Using one or more linked clusters we form an event</a:t>
            </a:r>
          </a:p>
          <a:p>
            <a:r>
              <a:rPr lang="en-US" b="0" noProof="0" dirty="0" smtClean="0"/>
              <a:t>Each event is assigned a unique id</a:t>
            </a:r>
          </a:p>
          <a:p>
            <a:r>
              <a:rPr lang="en-US" b="0" noProof="0" dirty="0" smtClean="0"/>
              <a:t>An event is not static</a:t>
            </a:r>
          </a:p>
          <a:p>
            <a:pPr lvl="1"/>
            <a:r>
              <a:rPr lang="en-US" b="0" noProof="0" dirty="0" smtClean="0"/>
              <a:t>As clusters evolve, they can be added or removed from the event</a:t>
            </a:r>
          </a:p>
          <a:p>
            <a:endParaRPr lang="en-US" b="0" noProof="0" dirty="0"/>
          </a:p>
        </p:txBody>
      </p:sp>
    </p:spTree>
    <p:extLst>
      <p:ext uri="{BB962C8B-B14F-4D97-AF65-F5344CB8AC3E}">
        <p14:creationId xmlns:p14="http://schemas.microsoft.com/office/powerpoint/2010/main" val="3312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Event information extraction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noProof="0" dirty="0" smtClean="0"/>
              <a:t>From each event we want to extract relevant information using the articles</a:t>
            </a:r>
          </a:p>
          <a:p>
            <a:r>
              <a:rPr lang="en-US" b="0" noProof="0" dirty="0" smtClean="0"/>
              <a:t>We want to answer questions </a:t>
            </a:r>
            <a:r>
              <a:rPr lang="en-US" b="0" noProof="0" dirty="0" smtClean="0">
                <a:solidFill>
                  <a:schemeClr val="accent5">
                    <a:lumMod val="50000"/>
                  </a:schemeClr>
                </a:solidFill>
              </a:rPr>
              <a:t>what, when, where, who</a:t>
            </a:r>
          </a:p>
          <a:p>
            <a:r>
              <a:rPr lang="en-US" b="0" noProof="0" dirty="0" smtClean="0"/>
              <a:t>We extract/determine:</a:t>
            </a:r>
          </a:p>
          <a:p>
            <a:pPr lvl="1"/>
            <a:r>
              <a:rPr lang="en-US" b="0" noProof="0" dirty="0" smtClean="0"/>
              <a:t>Event title and snippet</a:t>
            </a:r>
          </a:p>
          <a:p>
            <a:pPr lvl="1"/>
            <a:r>
              <a:rPr lang="en-US" b="0" noProof="0" dirty="0" smtClean="0"/>
              <a:t>Event date</a:t>
            </a:r>
          </a:p>
          <a:p>
            <a:pPr lvl="1"/>
            <a:r>
              <a:rPr lang="en-US" b="0" noProof="0" dirty="0" smtClean="0"/>
              <a:t>Main event entities and keywords</a:t>
            </a:r>
          </a:p>
          <a:p>
            <a:pPr lvl="1"/>
            <a:r>
              <a:rPr lang="en-US" b="0" noProof="0" dirty="0" smtClean="0"/>
              <a:t>Event categories</a:t>
            </a:r>
          </a:p>
          <a:p>
            <a:pPr lvl="1"/>
            <a:r>
              <a:rPr lang="en-US" noProof="0" dirty="0" smtClean="0"/>
              <a:t>Event location</a:t>
            </a:r>
          </a:p>
          <a:p>
            <a:pPr lvl="1"/>
            <a:endParaRPr lang="en-US" b="0" noProof="0" dirty="0" smtClean="0"/>
          </a:p>
        </p:txBody>
      </p:sp>
    </p:spTree>
    <p:extLst>
      <p:ext uri="{BB962C8B-B14F-4D97-AF65-F5344CB8AC3E}">
        <p14:creationId xmlns:p14="http://schemas.microsoft.com/office/powerpoint/2010/main" val="414902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Event location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 smtClean="0"/>
              <a:t>For each location we identify candidates for event location </a:t>
            </a:r>
          </a:p>
          <a:p>
            <a:pPr lvl="1"/>
            <a:r>
              <a:rPr lang="en-US" sz="2200" noProof="0" dirty="0" smtClean="0"/>
              <a:t>based on locations identified in the articles</a:t>
            </a:r>
          </a:p>
          <a:p>
            <a:r>
              <a:rPr lang="en-US" sz="2400" noProof="0" dirty="0" smtClean="0"/>
              <a:t>For each candidate we extract a set of features</a:t>
            </a:r>
          </a:p>
          <a:p>
            <a:pPr lvl="1"/>
            <a:r>
              <a:rPr lang="en-US" sz="2200" noProof="0" dirty="0" smtClean="0"/>
              <a:t>Num. of times it occurs in the dateline</a:t>
            </a:r>
          </a:p>
          <a:p>
            <a:pPr lvl="1"/>
            <a:r>
              <a:rPr lang="en-US" noProof="0" dirty="0" smtClean="0"/>
              <a:t>Num. of times it occurs in the article body</a:t>
            </a:r>
          </a:p>
          <a:p>
            <a:pPr lvl="1"/>
            <a:r>
              <a:rPr lang="en-US" noProof="0" dirty="0" smtClean="0"/>
              <a:t>Ratio of event articles mentioning the location</a:t>
            </a:r>
          </a:p>
          <a:p>
            <a:pPr lvl="1"/>
            <a:r>
              <a:rPr lang="en-US" noProof="0" dirty="0" smtClean="0"/>
              <a:t>...</a:t>
            </a:r>
          </a:p>
          <a:p>
            <a:r>
              <a:rPr lang="en-US" sz="2400" noProof="0" dirty="0" smtClean="0"/>
              <a:t>We use a SVM classification model to determine which (if any) location is the correct event location</a:t>
            </a:r>
          </a:p>
          <a:p>
            <a:r>
              <a:rPr lang="en-US" noProof="0" dirty="0" smtClean="0"/>
              <a:t>Achieved prediction accuracy: 98%</a:t>
            </a:r>
            <a:endParaRPr lang="en-US" sz="24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164168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Event registry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noProof="0" dirty="0" smtClean="0"/>
              <a:t>Event registry is a system for </a:t>
            </a:r>
          </a:p>
          <a:p>
            <a:pPr lvl="1"/>
            <a:r>
              <a:rPr lang="en-US" b="0" noProof="0" dirty="0" smtClean="0"/>
              <a:t>automatic identification of world events from news articles</a:t>
            </a:r>
          </a:p>
          <a:p>
            <a:pPr lvl="1"/>
            <a:r>
              <a:rPr lang="en-US" b="0" noProof="0" dirty="0" smtClean="0"/>
              <a:t>Extraction of core event information</a:t>
            </a:r>
          </a:p>
          <a:p>
            <a:r>
              <a:rPr lang="en-US" b="0" noProof="0" dirty="0" smtClean="0"/>
              <a:t>All extracted information searchable</a:t>
            </a:r>
          </a:p>
          <a:p>
            <a:r>
              <a:rPr lang="en-US" b="0" noProof="0" dirty="0" smtClean="0"/>
              <a:t>Rich visualization options</a:t>
            </a:r>
          </a:p>
          <a:p>
            <a:endParaRPr lang="en-US" b="0" noProof="0" dirty="0" smtClean="0"/>
          </a:p>
          <a:p>
            <a:r>
              <a:rPr lang="en-US" b="0" noProof="0" dirty="0" smtClean="0"/>
              <a:t>1st prototype was presented last year</a:t>
            </a:r>
          </a:p>
          <a:p>
            <a:r>
              <a:rPr lang="en-US" b="0" noProof="0" dirty="0" smtClean="0"/>
              <a:t>Updates/extensions will be highlighted in </a:t>
            </a:r>
            <a:r>
              <a:rPr lang="en-US" noProof="0" dirty="0" smtClean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03675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Event template extraction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want to extract more structured information about </a:t>
            </a:r>
            <a:r>
              <a:rPr lang="en-US" sz="2000" dirty="0" smtClean="0"/>
              <a:t>events</a:t>
            </a:r>
            <a:endParaRPr lang="sl-SI" sz="2000" noProof="0" dirty="0" smtClean="0"/>
          </a:p>
          <a:p>
            <a:r>
              <a:rPr lang="en-US" sz="2000" noProof="0" dirty="0" smtClean="0"/>
              <a:t>Crowd-sourcing approach</a:t>
            </a:r>
          </a:p>
          <a:p>
            <a:r>
              <a:rPr lang="en-US" sz="2000" u="sng" noProof="0" dirty="0" smtClean="0">
                <a:hlinkClick r:id="rId2"/>
              </a:rPr>
              <a:t>http://aidemo.ijs.si/eventAnnotation</a:t>
            </a:r>
            <a:endParaRPr lang="sl-SI" sz="2000" u="sng" noProof="0" dirty="0" smtClean="0"/>
          </a:p>
          <a:p>
            <a:r>
              <a:rPr lang="sl-SI" sz="2000" dirty="0" smtClean="0"/>
              <a:t>More info in next presentation</a:t>
            </a:r>
            <a:endParaRPr lang="en-US" sz="2000" dirty="0"/>
          </a:p>
          <a:p>
            <a:endParaRPr lang="en-US" sz="2000" noProof="0" dirty="0" smtClean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24" y="2636913"/>
            <a:ext cx="7827425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9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780585" y="155278"/>
            <a:ext cx="7068015" cy="6829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3600" dirty="0" err="1" smtClean="0"/>
              <a:t>Event</a:t>
            </a:r>
            <a:r>
              <a:rPr lang="sl-SI" sz="3600" dirty="0" smtClean="0"/>
              <a:t> </a:t>
            </a:r>
            <a:r>
              <a:rPr lang="sl-SI" sz="3600" dirty="0" err="1" smtClean="0"/>
              <a:t>registry</a:t>
            </a:r>
            <a:r>
              <a:rPr lang="sl-SI" sz="3600" dirty="0" smtClean="0"/>
              <a:t> </a:t>
            </a:r>
            <a:r>
              <a:rPr lang="sl-SI" sz="3600" dirty="0" err="1" smtClean="0"/>
              <a:t>pipeline</a:t>
            </a:r>
            <a:endParaRPr lang="en-US" sz="3600" dirty="0"/>
          </a:p>
        </p:txBody>
      </p:sp>
      <p:sp>
        <p:nvSpPr>
          <p:cNvPr id="80" name="Rectangle 79"/>
          <p:cNvSpPr/>
          <p:nvPr/>
        </p:nvSpPr>
        <p:spPr>
          <a:xfrm>
            <a:off x="4342418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755389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ight Arrow 81"/>
          <p:cNvSpPr/>
          <p:nvPr/>
        </p:nvSpPr>
        <p:spPr>
          <a:xfrm>
            <a:off x="1244329" y="3889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1932570" y="4695784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Cross-lingual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en-US" sz="1600" dirty="0"/>
              <a:t>matching</a:t>
            </a:r>
            <a:endParaRPr lang="en-GB" sz="1600" dirty="0"/>
          </a:p>
        </p:txBody>
      </p:sp>
      <p:sp>
        <p:nvSpPr>
          <p:cNvPr id="85" name="Rectangle 84"/>
          <p:cNvSpPr/>
          <p:nvPr/>
        </p:nvSpPr>
        <p:spPr>
          <a:xfrm>
            <a:off x="1932570" y="1928358"/>
            <a:ext cx="1662818" cy="658818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S</a:t>
            </a:r>
            <a:r>
              <a:rPr lang="en-US" sz="1600" dirty="0" err="1"/>
              <a:t>emantic</a:t>
            </a:r>
            <a:r>
              <a:rPr lang="en-US" sz="1600" dirty="0"/>
              <a:t> </a:t>
            </a:r>
            <a:r>
              <a:rPr lang="sl-SI" sz="1600" dirty="0"/>
              <a:t>annotation</a:t>
            </a:r>
            <a:endParaRPr lang="en-GB" sz="1600" dirty="0"/>
          </a:p>
        </p:txBody>
      </p:sp>
      <p:sp>
        <p:nvSpPr>
          <p:cNvPr id="86" name="Right Arrow 85"/>
          <p:cNvSpPr/>
          <p:nvPr/>
        </p:nvSpPr>
        <p:spPr>
          <a:xfrm>
            <a:off x="3823988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/>
          <p:cNvSpPr/>
          <p:nvPr/>
        </p:nvSpPr>
        <p:spPr>
          <a:xfrm>
            <a:off x="4592784" y="3640938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formation</a:t>
            </a:r>
            <a:endParaRPr lang="en-GB" sz="1600" dirty="0"/>
          </a:p>
        </p:txBody>
      </p:sp>
      <p:sp>
        <p:nvSpPr>
          <p:cNvPr id="88" name="Rectangle 87"/>
          <p:cNvSpPr/>
          <p:nvPr/>
        </p:nvSpPr>
        <p:spPr>
          <a:xfrm>
            <a:off x="4599574" y="2607631"/>
            <a:ext cx="1575303" cy="940843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Cross-lingual</a:t>
            </a:r>
            <a:r>
              <a:rPr lang="sl-SI" sz="1600" dirty="0"/>
              <a:t> </a:t>
            </a:r>
            <a:r>
              <a:rPr lang="sl-SI" sz="1600" dirty="0" err="1"/>
              <a:t>cluster</a:t>
            </a:r>
            <a:r>
              <a:rPr lang="sl-SI" sz="1600" dirty="0"/>
              <a:t> </a:t>
            </a:r>
            <a:r>
              <a:rPr lang="sl-SI" sz="1600" dirty="0" err="1"/>
              <a:t>matching</a:t>
            </a:r>
            <a:endParaRPr lang="en-GB" sz="1600" dirty="0"/>
          </a:p>
        </p:txBody>
      </p:sp>
      <p:sp>
        <p:nvSpPr>
          <p:cNvPr id="89" name="Right Arrow 88"/>
          <p:cNvSpPr/>
          <p:nvPr/>
        </p:nvSpPr>
        <p:spPr>
          <a:xfrm>
            <a:off x="6544554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Down Arrow 89"/>
          <p:cNvSpPr/>
          <p:nvPr/>
        </p:nvSpPr>
        <p:spPr>
          <a:xfrm>
            <a:off x="7563713" y="29106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Down Arrow 90"/>
          <p:cNvSpPr/>
          <p:nvPr/>
        </p:nvSpPr>
        <p:spPr>
          <a:xfrm>
            <a:off x="8054403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>
            <a:off x="4599574" y="4396847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info</a:t>
            </a:r>
            <a:r>
              <a:rPr lang="sl-SI" sz="1600" dirty="0"/>
              <a:t>. </a:t>
            </a:r>
            <a:r>
              <a:rPr lang="sl-SI" sz="1600" dirty="0" err="1"/>
              <a:t>extraction</a:t>
            </a:r>
            <a:endParaRPr lang="en-GB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66391" y="922710"/>
            <a:ext cx="122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1600" b="1" dirty="0"/>
              <a:t>Data </a:t>
            </a:r>
            <a:r>
              <a:rPr lang="sl-SI" sz="1600" b="1" dirty="0" err="1"/>
              <a:t>collection</a:t>
            </a:r>
            <a:endParaRPr lang="en-US" sz="16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1878173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smtClean="0"/>
              <a:t>Article-level processing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4391345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err="1"/>
              <a:t>Event</a:t>
            </a:r>
            <a:r>
              <a:rPr lang="sl-SI" b="1" dirty="0"/>
              <a:t> </a:t>
            </a:r>
            <a:r>
              <a:rPr lang="sl-SI" b="1" dirty="0" err="1"/>
              <a:t>construction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6930843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err="1">
                <a:solidFill>
                  <a:srgbClr val="00B0F0"/>
                </a:solidFill>
              </a:rPr>
              <a:t>Event</a:t>
            </a:r>
            <a:r>
              <a:rPr lang="sl-SI" b="1" dirty="0">
                <a:solidFill>
                  <a:srgbClr val="00B0F0"/>
                </a:solidFill>
              </a:rPr>
              <a:t> </a:t>
            </a:r>
            <a:r>
              <a:rPr lang="sl-SI" b="1" dirty="0" err="1">
                <a:solidFill>
                  <a:srgbClr val="00B0F0"/>
                </a:solidFill>
              </a:rPr>
              <a:t>storage</a:t>
            </a:r>
            <a:r>
              <a:rPr lang="sl-SI" b="1" dirty="0">
                <a:solidFill>
                  <a:srgbClr val="00B0F0"/>
                </a:solidFill>
              </a:rPr>
              <a:t> &amp; </a:t>
            </a:r>
            <a:r>
              <a:rPr lang="sl-SI" b="1" dirty="0" err="1">
                <a:solidFill>
                  <a:srgbClr val="00B0F0"/>
                </a:solidFill>
              </a:rPr>
              <a:t>maintenance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347554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83002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45100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932573" y="2819758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Extraction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date </a:t>
            </a:r>
            <a:r>
              <a:rPr lang="sl-SI" sz="1600" dirty="0" err="1"/>
              <a:t>references</a:t>
            </a:r>
            <a:endParaRPr lang="en-GB" sz="1600" dirty="0"/>
          </a:p>
        </p:txBody>
      </p:sp>
      <p:sp>
        <p:nvSpPr>
          <p:cNvPr id="104" name="Rectangle 103"/>
          <p:cNvSpPr/>
          <p:nvPr/>
        </p:nvSpPr>
        <p:spPr>
          <a:xfrm>
            <a:off x="4592780" y="1895435"/>
            <a:ext cx="1582094" cy="61973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Article clustering</a:t>
            </a:r>
            <a:endParaRPr lang="en-GB" sz="1600" dirty="0"/>
          </a:p>
        </p:txBody>
      </p:sp>
      <p:sp>
        <p:nvSpPr>
          <p:cNvPr id="105" name="Rectangle 104"/>
          <p:cNvSpPr/>
          <p:nvPr/>
        </p:nvSpPr>
        <p:spPr>
          <a:xfrm>
            <a:off x="4599574" y="5908664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Identifying</a:t>
            </a:r>
            <a:r>
              <a:rPr lang="sl-SI" sz="1600" dirty="0"/>
              <a:t> </a:t>
            </a:r>
            <a:r>
              <a:rPr lang="sl-SI" sz="1600" dirty="0" err="1"/>
              <a:t>related</a:t>
            </a:r>
            <a:r>
              <a:rPr lang="sl-SI" sz="1600" dirty="0"/>
              <a:t> </a:t>
            </a:r>
            <a:r>
              <a:rPr lang="sl-SI" sz="1600" dirty="0" err="1"/>
              <a:t>events</a:t>
            </a:r>
            <a:endParaRPr lang="en-GB" sz="1600" dirty="0"/>
          </a:p>
        </p:txBody>
      </p:sp>
      <p:sp>
        <p:nvSpPr>
          <p:cNvPr id="106" name="Rectangle 105"/>
          <p:cNvSpPr/>
          <p:nvPr/>
        </p:nvSpPr>
        <p:spPr>
          <a:xfrm>
            <a:off x="1921633" y="5750237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Detection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sl-SI" sz="1600" dirty="0" err="1"/>
              <a:t>duplicates</a:t>
            </a:r>
            <a:endParaRPr lang="en-GB" sz="1600" dirty="0"/>
          </a:p>
        </p:txBody>
      </p:sp>
      <p:sp>
        <p:nvSpPr>
          <p:cNvPr id="107" name="Rectangle 106"/>
          <p:cNvSpPr/>
          <p:nvPr/>
        </p:nvSpPr>
        <p:spPr>
          <a:xfrm>
            <a:off x="6871991" y="1868806"/>
            <a:ext cx="2040689" cy="971829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Manual </a:t>
            </a:r>
            <a:r>
              <a:rPr lang="sl-SI" sz="1600" dirty="0">
                <a:solidFill>
                  <a:schemeClr val="bg1"/>
                </a:solidFill>
              </a:rPr>
              <a:t>event </a:t>
            </a:r>
            <a:r>
              <a:rPr lang="sl-SI" sz="1600" dirty="0" smtClean="0">
                <a:solidFill>
                  <a:schemeClr val="bg1"/>
                </a:solidFill>
              </a:rPr>
              <a:t>administration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016506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dirty="0">
                <a:solidFill>
                  <a:schemeClr val="bg1"/>
                </a:solidFill>
              </a:rPr>
              <a:t>API </a:t>
            </a:r>
            <a:r>
              <a:rPr lang="sl-SI" sz="1600" dirty="0" err="1">
                <a:solidFill>
                  <a:schemeClr val="bg1"/>
                </a:solidFill>
              </a:rPr>
              <a:t>access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28392" y="3579466"/>
            <a:ext cx="886991" cy="1001662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Main </a:t>
            </a:r>
            <a:r>
              <a:rPr lang="sl-SI" sz="1600" dirty="0">
                <a:solidFill>
                  <a:schemeClr val="bg1"/>
                </a:solidFill>
              </a:rPr>
              <a:t>st</a:t>
            </a:r>
            <a:r>
              <a:rPr lang="en-US" sz="1600" dirty="0">
                <a:solidFill>
                  <a:schemeClr val="bg1"/>
                </a:solidFill>
              </a:rPr>
              <a:t>ream</a:t>
            </a:r>
            <a:r>
              <a:rPr lang="sl-SI" sz="1600" dirty="0">
                <a:solidFill>
                  <a:schemeClr val="bg1"/>
                </a:solidFill>
              </a:rPr>
              <a:t> </a:t>
            </a:r>
            <a:r>
              <a:rPr lang="sl-SI" sz="1600" dirty="0" err="1">
                <a:solidFill>
                  <a:schemeClr val="bg1"/>
                </a:solidFill>
              </a:rPr>
              <a:t>news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932573" y="3757771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Detection of </a:t>
            </a:r>
            <a:r>
              <a:rPr lang="sl-SI" sz="1600" dirty="0" smtClean="0"/>
              <a:t>article location</a:t>
            </a:r>
            <a:endParaRPr lang="en-GB" sz="1600" dirty="0"/>
          </a:p>
        </p:txBody>
      </p:sp>
      <p:sp>
        <p:nvSpPr>
          <p:cNvPr id="112" name="Rectangle 111"/>
          <p:cNvSpPr/>
          <p:nvPr/>
        </p:nvSpPr>
        <p:spPr>
          <a:xfrm>
            <a:off x="6815965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dirty="0" err="1">
                <a:solidFill>
                  <a:schemeClr val="bg1"/>
                </a:solidFill>
              </a:rPr>
              <a:t>Frontend</a:t>
            </a:r>
            <a:endParaRPr lang="sl-SI" sz="1600" dirty="0">
              <a:solidFill>
                <a:schemeClr val="bg1"/>
              </a:solidFill>
            </a:endParaRPr>
          </a:p>
          <a:p>
            <a:pPr algn="ctr"/>
            <a:r>
              <a:rPr lang="sl-SI" sz="1600" dirty="0" err="1">
                <a:solidFill>
                  <a:schemeClr val="bg1"/>
                </a:solidFill>
              </a:rPr>
              <a:t>interface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3" name="Down Arrow 112"/>
          <p:cNvSpPr/>
          <p:nvPr/>
        </p:nvSpPr>
        <p:spPr>
          <a:xfrm>
            <a:off x="7157935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/>
          <p:cNvSpPr/>
          <p:nvPr/>
        </p:nvSpPr>
        <p:spPr>
          <a:xfrm>
            <a:off x="4591683" y="5152756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Filling</a:t>
            </a:r>
            <a:r>
              <a:rPr lang="sl-SI" sz="1600" dirty="0"/>
              <a:t> </a:t>
            </a:r>
            <a:r>
              <a:rPr lang="sl-SI" sz="1600" dirty="0" err="1"/>
              <a:t>event</a:t>
            </a:r>
            <a:r>
              <a:rPr lang="sl-SI" sz="1600" dirty="0"/>
              <a:t> </a:t>
            </a:r>
            <a:r>
              <a:rPr lang="sl-SI" sz="1600" dirty="0" err="1"/>
              <a:t>template</a:t>
            </a:r>
            <a:endParaRPr lang="en-GB" sz="1600" dirty="0"/>
          </a:p>
        </p:txBody>
      </p:sp>
      <p:pic>
        <p:nvPicPr>
          <p:cNvPr id="115" name="Picture 4" descr="http://www.iconsdb.com/icons/preview/icon-sets/web-2-blue/database-xxl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38" y="3480569"/>
            <a:ext cx="1741936" cy="17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2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Event registry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Event registry provides extensive search options...</a:t>
            </a:r>
          </a:p>
          <a:p>
            <a:pPr lvl="1"/>
            <a:endParaRPr lang="en-US" noProof="0" dirty="0" smtClean="0"/>
          </a:p>
          <a:p>
            <a:pPr lvl="1"/>
            <a:endParaRPr lang="en-US" noProof="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73660"/>
            <a:ext cx="779870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Event registry (2)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... and visualizations of search results</a:t>
            </a:r>
          </a:p>
          <a:p>
            <a:pPr lvl="1"/>
            <a:endParaRPr lang="en-US" noProof="0" dirty="0" smtClean="0"/>
          </a:p>
          <a:p>
            <a:pPr lvl="1"/>
            <a:endParaRPr lang="en-US" noProof="0" dirty="0"/>
          </a:p>
        </p:txBody>
      </p:sp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604435"/>
            <a:ext cx="4483388" cy="212936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3777520"/>
            <a:ext cx="5444571" cy="318879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74" y="5009980"/>
            <a:ext cx="1983779" cy="1912614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85" y="4093617"/>
            <a:ext cx="5414615" cy="2779802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97" y="1525490"/>
            <a:ext cx="2905903" cy="2761549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25" y="1788025"/>
            <a:ext cx="2658126" cy="255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Content administration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Content about events, articles, concepts, ... can be changed by administrators</a:t>
            </a:r>
          </a:p>
          <a:p>
            <a:pPr lvl="1"/>
            <a:endParaRPr lang="en-US" noProof="0" dirty="0" smtClean="0"/>
          </a:p>
          <a:p>
            <a:pPr lvl="1"/>
            <a:endParaRPr lang="en-US" noProof="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257139" y="1916830"/>
            <a:ext cx="5779357" cy="4816111"/>
            <a:chOff x="1655762" y="5635625"/>
            <a:chExt cx="11568823" cy="9640645"/>
          </a:xfrm>
        </p:grpSpPr>
        <p:pic>
          <p:nvPicPr>
            <p:cNvPr id="12" name="Picture 11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5762" y="5635625"/>
              <a:ext cx="5792008" cy="5992061"/>
            </a:xfrm>
            <a:prstGeom prst="rect">
              <a:avLst/>
            </a:prstGeom>
          </p:spPr>
        </p:pic>
        <p:pic>
          <p:nvPicPr>
            <p:cNvPr id="13" name="Picture 12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7658" y="5635625"/>
              <a:ext cx="4563112" cy="2505425"/>
            </a:xfrm>
            <a:prstGeom prst="rect">
              <a:avLst/>
            </a:prstGeom>
          </p:spPr>
        </p:pic>
        <p:pic>
          <p:nvPicPr>
            <p:cNvPr id="14" name="Picture 13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051" y="8245839"/>
              <a:ext cx="5620534" cy="3381847"/>
            </a:xfrm>
            <a:prstGeom prst="rect">
              <a:avLst/>
            </a:prstGeom>
          </p:spPr>
        </p:pic>
        <p:pic>
          <p:nvPicPr>
            <p:cNvPr id="15" name="Picture 14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2552" y="11732475"/>
              <a:ext cx="10650436" cy="3543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44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API access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noProof="0" dirty="0" smtClean="0"/>
              <a:t>Content in Event Registry can be accessed using the API</a:t>
            </a:r>
          </a:p>
          <a:p>
            <a:r>
              <a:rPr lang="en-US" sz="2200" noProof="0" dirty="0" smtClean="0"/>
              <a:t>To simplify access, a Python library is available at </a:t>
            </a:r>
            <a:endParaRPr lang="sl-SI" sz="2200" noProof="0" dirty="0" smtClean="0"/>
          </a:p>
          <a:p>
            <a:pPr marL="0" indent="0" algn="ctr">
              <a:buNone/>
            </a:pPr>
            <a:r>
              <a:rPr lang="en-US" sz="2200" noProof="0" dirty="0" smtClean="0">
                <a:hlinkClick r:id="rId2"/>
              </a:rPr>
              <a:t>https</a:t>
            </a:r>
            <a:r>
              <a:rPr lang="en-US" sz="2200" noProof="0" dirty="0" smtClean="0">
                <a:hlinkClick r:id="rId2"/>
              </a:rPr>
              <a:t>://</a:t>
            </a:r>
            <a:r>
              <a:rPr lang="en-US" sz="2200" noProof="0" dirty="0" smtClean="0">
                <a:hlinkClick r:id="rId2"/>
              </a:rPr>
              <a:t>github.com/gregorleban/event-registry-python</a:t>
            </a:r>
            <a:endParaRPr lang="en-US" sz="2200" noProof="0" dirty="0" smtClean="0"/>
          </a:p>
          <a:p>
            <a:r>
              <a:rPr lang="sl-SI" sz="2200" noProof="0" dirty="0" smtClean="0"/>
              <a:t>Alternatively, data can </a:t>
            </a:r>
            <a:br>
              <a:rPr lang="sl-SI" sz="2200" noProof="0" dirty="0" smtClean="0"/>
            </a:br>
            <a:r>
              <a:rPr lang="sl-SI" sz="2200" noProof="0" dirty="0" smtClean="0"/>
              <a:t>be accessed also through</a:t>
            </a:r>
            <a:br>
              <a:rPr lang="sl-SI" sz="2200" noProof="0" dirty="0" smtClean="0"/>
            </a:br>
            <a:r>
              <a:rPr lang="sl-SI" sz="2200" noProof="0" dirty="0" smtClean="0"/>
              <a:t>node.js module:</a:t>
            </a:r>
            <a:br>
              <a:rPr lang="sl-SI" sz="2200" noProof="0" dirty="0" smtClean="0"/>
            </a:br>
            <a:r>
              <a:rPr lang="en-US" sz="2200" u="sng" dirty="0" smtClean="0">
                <a:solidFill>
                  <a:schemeClr val="accent5">
                    <a:lumMod val="50000"/>
                  </a:schemeClr>
                </a:solidFill>
              </a:rPr>
              <a:t>https</a:t>
            </a:r>
            <a:r>
              <a:rPr lang="en-US" sz="2200" u="sng" dirty="0">
                <a:solidFill>
                  <a:schemeClr val="accent5">
                    <a:lumMod val="50000"/>
                  </a:schemeClr>
                </a:solidFill>
              </a:rPr>
              <a:t>://www.npmjs.com</a:t>
            </a:r>
            <a:r>
              <a:rPr lang="en-US" sz="2200" u="sng" dirty="0" smtClean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sl-SI" sz="2200" u="sng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sl-SI" sz="2200" u="sng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200" u="sng" dirty="0" smtClean="0">
                <a:solidFill>
                  <a:schemeClr val="accent5">
                    <a:lumMod val="50000"/>
                  </a:schemeClr>
                </a:solidFill>
              </a:rPr>
              <a:t>package/</a:t>
            </a:r>
            <a:r>
              <a:rPr lang="en-US" sz="2200" u="sng" dirty="0" err="1" smtClean="0">
                <a:solidFill>
                  <a:schemeClr val="accent5">
                    <a:lumMod val="50000"/>
                  </a:schemeClr>
                </a:solidFill>
              </a:rPr>
              <a:t>qminer</a:t>
            </a:r>
            <a:endParaRPr lang="sl-SI" sz="2200" u="sng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200" noProof="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10" y="2780928"/>
            <a:ext cx="4198624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API access example (1)</a:t>
            </a:r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68" y="1340768"/>
            <a:ext cx="7779979" cy="48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API access example (2)</a:t>
            </a:r>
            <a:endParaRPr lang="en-US" noProof="0" dirty="0"/>
          </a:p>
        </p:txBody>
      </p:sp>
      <p:sp>
        <p:nvSpPr>
          <p:cNvPr id="3" name="Rectangle 2"/>
          <p:cNvSpPr/>
          <p:nvPr/>
        </p:nvSpPr>
        <p:spPr>
          <a:xfrm>
            <a:off x="1115616" y="1268760"/>
            <a:ext cx="69127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‘events’: { ‘</a:t>
            </a:r>
            <a:r>
              <a:rPr lang="en-US" sz="2400" dirty="0" err="1"/>
              <a:t>resultCount</a:t>
            </a:r>
            <a:r>
              <a:rPr lang="en-US" sz="2400" dirty="0"/>
              <a:t>’: 122,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    </a:t>
            </a:r>
            <a:r>
              <a:rPr lang="en-US" sz="2400" dirty="0"/>
              <a:t>‘results’: [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         </a:t>
            </a:r>
            <a:r>
              <a:rPr lang="en-US" sz="2400" dirty="0"/>
              <a:t>{'</a:t>
            </a:r>
            <a:r>
              <a:rPr lang="en-US" sz="2400" dirty="0" err="1"/>
              <a:t>articleCounts</a:t>
            </a:r>
            <a:r>
              <a:rPr lang="en-US" sz="2400" dirty="0"/>
              <a:t>': {'</a:t>
            </a:r>
            <a:r>
              <a:rPr lang="en-US" sz="2400" dirty="0" err="1"/>
              <a:t>eng</a:t>
            </a:r>
            <a:r>
              <a:rPr lang="en-US" sz="2400" dirty="0"/>
              <a:t>': 54.0, 'total': 54.0},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         </a:t>
            </a:r>
            <a:r>
              <a:rPr lang="en-US" sz="2400" dirty="0"/>
              <a:t>'categories': [{...}], 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         </a:t>
            </a:r>
            <a:r>
              <a:rPr lang="en-US" sz="2400" dirty="0"/>
              <a:t>'concepts': [{...}, ...], 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          </a:t>
            </a:r>
            <a:r>
              <a:rPr lang="en-US" sz="2400" dirty="0"/>
              <a:t>'</a:t>
            </a:r>
            <a:r>
              <a:rPr lang="en-US" sz="2400" dirty="0" err="1"/>
              <a:t>eventDate</a:t>
            </a:r>
            <a:r>
              <a:rPr lang="en-US" sz="2400" dirty="0"/>
              <a:t>': '2014-08-29', 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          </a:t>
            </a:r>
            <a:r>
              <a:rPr lang="en-US" sz="2400" dirty="0"/>
              <a:t>'</a:t>
            </a:r>
            <a:r>
              <a:rPr lang="en-US" sz="2400" dirty="0" err="1"/>
              <a:t>eventDateEnd</a:t>
            </a:r>
            <a:r>
              <a:rPr lang="en-US" sz="2400" dirty="0"/>
              <a:t>': '', 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          </a:t>
            </a:r>
            <a:r>
              <a:rPr lang="en-US" sz="2400" dirty="0"/>
              <a:t>'</a:t>
            </a:r>
            <a:r>
              <a:rPr lang="en-US" sz="2400" dirty="0" err="1"/>
              <a:t>multiLingInfo</a:t>
            </a:r>
            <a:r>
              <a:rPr lang="en-US" sz="2400" dirty="0"/>
              <a:t>': {</a:t>
            </a:r>
            <a:r>
              <a:rPr lang="sl-SI" sz="2400" dirty="0"/>
              <a:t> </a:t>
            </a:r>
            <a:r>
              <a:rPr lang="en-US" sz="2400" dirty="0"/>
              <a:t>'</a:t>
            </a:r>
            <a:r>
              <a:rPr lang="en-US" sz="2400" dirty="0" err="1"/>
              <a:t>eng</a:t>
            </a:r>
            <a:r>
              <a:rPr lang="en-US" sz="2400" dirty="0"/>
              <a:t>': {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               </a:t>
            </a:r>
            <a:r>
              <a:rPr lang="en-US" sz="2400" dirty="0"/>
              <a:t>'</a:t>
            </a:r>
            <a:r>
              <a:rPr lang="sl-SI" sz="2400" dirty="0"/>
              <a:t>title</a:t>
            </a:r>
            <a:r>
              <a:rPr lang="en-US" sz="2400" dirty="0"/>
              <a:t>'</a:t>
            </a:r>
            <a:r>
              <a:rPr lang="sl-SI" sz="2400" dirty="0"/>
              <a:t>: </a:t>
            </a:r>
            <a:r>
              <a:rPr lang="en-US" sz="2400" dirty="0"/>
              <a:t>...</a:t>
            </a:r>
            <a:r>
              <a:rPr lang="sl-SI" sz="2400" dirty="0"/>
              <a:t>, </a:t>
            </a:r>
            <a:r>
              <a:rPr lang="en-US" sz="2400" dirty="0"/>
              <a:t>'</a:t>
            </a:r>
            <a:r>
              <a:rPr lang="sl-SI" sz="2400" dirty="0"/>
              <a:t>summary</a:t>
            </a:r>
            <a:r>
              <a:rPr lang="en-US" sz="2400" dirty="0"/>
              <a:t>'</a:t>
            </a:r>
            <a:r>
              <a:rPr lang="sl-SI" sz="2400" dirty="0"/>
              <a:t>: …</a:t>
            </a:r>
            <a:r>
              <a:rPr lang="en-US" sz="2400" dirty="0"/>
              <a:t>}}, 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	</a:t>
            </a:r>
            <a:r>
              <a:rPr lang="en-US" sz="2400" dirty="0"/>
              <a:t>'</a:t>
            </a:r>
            <a:r>
              <a:rPr lang="en-US" sz="2400" dirty="0" err="1"/>
              <a:t>uri</a:t>
            </a:r>
            <a:r>
              <a:rPr lang="en-US" sz="2400" dirty="0"/>
              <a:t>': '1211229', '</a:t>
            </a:r>
            <a:r>
              <a:rPr lang="en-US" sz="2400" dirty="0" err="1"/>
              <a:t>wgt</a:t>
            </a:r>
            <a:r>
              <a:rPr lang="en-US" sz="2400" dirty="0"/>
              <a:t>': 9.0}</a:t>
            </a:r>
            <a:endParaRPr lang="sl-SI" sz="2400" dirty="0"/>
          </a:p>
          <a:p>
            <a:pPr marL="0" indent="0">
              <a:buNone/>
            </a:pPr>
            <a:r>
              <a:rPr lang="sl-SI" sz="2400" dirty="0"/>
              <a:t>          }, </a:t>
            </a:r>
            <a:r>
              <a:rPr lang="en-US" sz="2400" dirty="0"/>
              <a:t>…</a:t>
            </a:r>
            <a:endParaRPr lang="sl-SI" sz="2400" dirty="0"/>
          </a:p>
          <a:p>
            <a:pPr marL="0" indent="0">
              <a:buNone/>
            </a:pPr>
            <a:r>
              <a:rPr lang="en-US" sz="2400" dirty="0"/>
              <a:t>]}</a:t>
            </a:r>
            <a:endParaRPr lang="sl-SI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251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API access example (3)</a:t>
            </a:r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968163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6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API access example (4)</a:t>
            </a:r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8096190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780585" y="155278"/>
            <a:ext cx="7068015" cy="6829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3600" dirty="0" err="1" smtClean="0"/>
              <a:t>Event</a:t>
            </a:r>
            <a:r>
              <a:rPr lang="sl-SI" sz="3600" dirty="0" smtClean="0"/>
              <a:t> </a:t>
            </a:r>
            <a:r>
              <a:rPr lang="sl-SI" sz="3600" dirty="0" err="1" smtClean="0"/>
              <a:t>registry</a:t>
            </a:r>
            <a:r>
              <a:rPr lang="sl-SI" sz="3600" dirty="0" smtClean="0"/>
              <a:t> </a:t>
            </a:r>
            <a:r>
              <a:rPr lang="sl-SI" sz="3600" dirty="0" err="1" smtClean="0"/>
              <a:t>pipeline</a:t>
            </a:r>
            <a:endParaRPr lang="en-US" sz="3600" dirty="0"/>
          </a:p>
        </p:txBody>
      </p:sp>
      <p:sp>
        <p:nvSpPr>
          <p:cNvPr id="80" name="Rectangle 79"/>
          <p:cNvSpPr/>
          <p:nvPr/>
        </p:nvSpPr>
        <p:spPr>
          <a:xfrm>
            <a:off x="4342418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755389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ight Arrow 81"/>
          <p:cNvSpPr/>
          <p:nvPr/>
        </p:nvSpPr>
        <p:spPr>
          <a:xfrm>
            <a:off x="1244329" y="3889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1932570" y="4695784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Cross-lingual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en-US" sz="1600" dirty="0"/>
              <a:t>matching</a:t>
            </a:r>
            <a:endParaRPr lang="en-GB" sz="1600" dirty="0"/>
          </a:p>
        </p:txBody>
      </p:sp>
      <p:sp>
        <p:nvSpPr>
          <p:cNvPr id="85" name="Rectangle 84"/>
          <p:cNvSpPr/>
          <p:nvPr/>
        </p:nvSpPr>
        <p:spPr>
          <a:xfrm>
            <a:off x="1932570" y="1928358"/>
            <a:ext cx="1662818" cy="658818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S</a:t>
            </a:r>
            <a:r>
              <a:rPr lang="en-US" sz="1600" dirty="0" err="1"/>
              <a:t>emantic</a:t>
            </a:r>
            <a:r>
              <a:rPr lang="en-US" sz="1600" dirty="0"/>
              <a:t> </a:t>
            </a:r>
            <a:r>
              <a:rPr lang="sl-SI" sz="1600" dirty="0"/>
              <a:t>annotation</a:t>
            </a:r>
            <a:endParaRPr lang="en-GB" sz="1600" dirty="0"/>
          </a:p>
        </p:txBody>
      </p:sp>
      <p:sp>
        <p:nvSpPr>
          <p:cNvPr id="86" name="Right Arrow 85"/>
          <p:cNvSpPr/>
          <p:nvPr/>
        </p:nvSpPr>
        <p:spPr>
          <a:xfrm>
            <a:off x="3823988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/>
          <p:cNvSpPr/>
          <p:nvPr/>
        </p:nvSpPr>
        <p:spPr>
          <a:xfrm>
            <a:off x="4592784" y="3640938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formation</a:t>
            </a:r>
            <a:endParaRPr lang="en-GB" sz="1600" dirty="0"/>
          </a:p>
        </p:txBody>
      </p:sp>
      <p:sp>
        <p:nvSpPr>
          <p:cNvPr id="88" name="Rectangle 87"/>
          <p:cNvSpPr/>
          <p:nvPr/>
        </p:nvSpPr>
        <p:spPr>
          <a:xfrm>
            <a:off x="4599574" y="2607631"/>
            <a:ext cx="1575303" cy="940843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Cross-lingual</a:t>
            </a:r>
            <a:r>
              <a:rPr lang="sl-SI" sz="1600" dirty="0"/>
              <a:t> </a:t>
            </a:r>
            <a:r>
              <a:rPr lang="sl-SI" sz="1600" dirty="0" err="1"/>
              <a:t>cluster</a:t>
            </a:r>
            <a:r>
              <a:rPr lang="sl-SI" sz="1600" dirty="0"/>
              <a:t> </a:t>
            </a:r>
            <a:r>
              <a:rPr lang="sl-SI" sz="1600" dirty="0" err="1"/>
              <a:t>matching</a:t>
            </a:r>
            <a:endParaRPr lang="en-GB" sz="1600" dirty="0"/>
          </a:p>
        </p:txBody>
      </p:sp>
      <p:sp>
        <p:nvSpPr>
          <p:cNvPr id="89" name="Right Arrow 88"/>
          <p:cNvSpPr/>
          <p:nvPr/>
        </p:nvSpPr>
        <p:spPr>
          <a:xfrm>
            <a:off x="6544554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Down Arrow 89"/>
          <p:cNvSpPr/>
          <p:nvPr/>
        </p:nvSpPr>
        <p:spPr>
          <a:xfrm>
            <a:off x="7563713" y="29106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Down Arrow 90"/>
          <p:cNvSpPr/>
          <p:nvPr/>
        </p:nvSpPr>
        <p:spPr>
          <a:xfrm>
            <a:off x="8054403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>
            <a:off x="4599574" y="4396847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info</a:t>
            </a:r>
            <a:r>
              <a:rPr lang="sl-SI" sz="1600" dirty="0"/>
              <a:t>. </a:t>
            </a:r>
            <a:r>
              <a:rPr lang="sl-SI" sz="1600" dirty="0" err="1"/>
              <a:t>extraction</a:t>
            </a:r>
            <a:endParaRPr lang="en-GB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66391" y="922710"/>
            <a:ext cx="122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1600" b="1" dirty="0"/>
              <a:t>Data </a:t>
            </a:r>
            <a:r>
              <a:rPr lang="sl-SI" sz="1600" b="1" dirty="0" err="1"/>
              <a:t>collection</a:t>
            </a:r>
            <a:endParaRPr lang="en-US" sz="16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1724166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smtClean="0"/>
              <a:t>Article-level processing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4391345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err="1"/>
              <a:t>Event</a:t>
            </a:r>
            <a:r>
              <a:rPr lang="sl-SI" b="1" dirty="0"/>
              <a:t> </a:t>
            </a:r>
            <a:r>
              <a:rPr lang="sl-SI" b="1" dirty="0" err="1"/>
              <a:t>construction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6930843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err="1"/>
              <a:t>Event</a:t>
            </a:r>
            <a:r>
              <a:rPr lang="sl-SI" b="1" dirty="0"/>
              <a:t> </a:t>
            </a:r>
            <a:r>
              <a:rPr lang="sl-SI" b="1" dirty="0" err="1"/>
              <a:t>storage</a:t>
            </a:r>
            <a:r>
              <a:rPr lang="sl-SI" b="1" dirty="0"/>
              <a:t> &amp; </a:t>
            </a:r>
            <a:r>
              <a:rPr lang="sl-SI" b="1" dirty="0" err="1"/>
              <a:t>maintenance</a:t>
            </a:r>
            <a:endParaRPr lang="en-US" b="1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347554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83002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45100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932573" y="2819758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Extraction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date </a:t>
            </a:r>
            <a:r>
              <a:rPr lang="sl-SI" sz="1600" dirty="0" err="1"/>
              <a:t>references</a:t>
            </a:r>
            <a:endParaRPr lang="en-GB" sz="1600" dirty="0"/>
          </a:p>
        </p:txBody>
      </p:sp>
      <p:sp>
        <p:nvSpPr>
          <p:cNvPr id="104" name="Rectangle 103"/>
          <p:cNvSpPr/>
          <p:nvPr/>
        </p:nvSpPr>
        <p:spPr>
          <a:xfrm>
            <a:off x="4592780" y="1895435"/>
            <a:ext cx="1582094" cy="61973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Article clustering</a:t>
            </a:r>
            <a:endParaRPr lang="en-GB" sz="1600" dirty="0"/>
          </a:p>
        </p:txBody>
      </p:sp>
      <p:sp>
        <p:nvSpPr>
          <p:cNvPr id="105" name="Rectangle 104"/>
          <p:cNvSpPr/>
          <p:nvPr/>
        </p:nvSpPr>
        <p:spPr>
          <a:xfrm>
            <a:off x="4599574" y="5908664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Identifying</a:t>
            </a:r>
            <a:r>
              <a:rPr lang="sl-SI" sz="1600" dirty="0"/>
              <a:t> </a:t>
            </a:r>
            <a:r>
              <a:rPr lang="sl-SI" sz="1600" dirty="0" err="1"/>
              <a:t>related</a:t>
            </a:r>
            <a:r>
              <a:rPr lang="sl-SI" sz="1600" dirty="0"/>
              <a:t> </a:t>
            </a:r>
            <a:r>
              <a:rPr lang="sl-SI" sz="1600" dirty="0" err="1"/>
              <a:t>events</a:t>
            </a:r>
            <a:endParaRPr lang="en-GB" sz="1600" dirty="0"/>
          </a:p>
        </p:txBody>
      </p:sp>
      <p:sp>
        <p:nvSpPr>
          <p:cNvPr id="106" name="Rectangle 105"/>
          <p:cNvSpPr/>
          <p:nvPr/>
        </p:nvSpPr>
        <p:spPr>
          <a:xfrm>
            <a:off x="1921633" y="5750237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Detection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sl-SI" sz="1600" dirty="0" err="1"/>
              <a:t>duplicates</a:t>
            </a:r>
            <a:endParaRPr lang="en-GB" sz="1600" dirty="0"/>
          </a:p>
        </p:txBody>
      </p:sp>
      <p:sp>
        <p:nvSpPr>
          <p:cNvPr id="107" name="Rectangle 106"/>
          <p:cNvSpPr/>
          <p:nvPr/>
        </p:nvSpPr>
        <p:spPr>
          <a:xfrm>
            <a:off x="6871991" y="1868806"/>
            <a:ext cx="2040689" cy="971829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28575" cap="flat" cmpd="sng" algn="ctr">
            <a:solidFill>
              <a:srgbClr val="CC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Manual </a:t>
            </a:r>
            <a:r>
              <a:rPr lang="sl-SI" sz="1600" b="1" dirty="0">
                <a:solidFill>
                  <a:schemeClr val="bg1"/>
                </a:solidFill>
              </a:rPr>
              <a:t>event </a:t>
            </a:r>
            <a:r>
              <a:rPr lang="sl-SI" sz="1600" b="1" dirty="0" smtClean="0">
                <a:solidFill>
                  <a:schemeClr val="bg1"/>
                </a:solidFill>
              </a:rPr>
              <a:t>administration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016506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28575" cap="flat" cmpd="sng" algn="ctr">
            <a:solidFill>
              <a:srgbClr val="CC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b="1" dirty="0">
                <a:solidFill>
                  <a:schemeClr val="bg1"/>
                </a:solidFill>
              </a:rPr>
              <a:t>API </a:t>
            </a:r>
            <a:r>
              <a:rPr lang="sl-SI" sz="1600" b="1" dirty="0" err="1">
                <a:solidFill>
                  <a:schemeClr val="bg1"/>
                </a:solidFill>
              </a:rPr>
              <a:t>access</a:t>
            </a:r>
            <a:endParaRPr lang="en-GB" sz="1600" b="1" dirty="0">
              <a:solidFill>
                <a:schemeClr val="bg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28392" y="3579466"/>
            <a:ext cx="886991" cy="1001662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Main </a:t>
            </a:r>
            <a:r>
              <a:rPr lang="sl-SI" sz="1600" dirty="0">
                <a:solidFill>
                  <a:schemeClr val="bg1"/>
                </a:solidFill>
              </a:rPr>
              <a:t>st</a:t>
            </a:r>
            <a:r>
              <a:rPr lang="en-US" sz="1600" dirty="0">
                <a:solidFill>
                  <a:schemeClr val="bg1"/>
                </a:solidFill>
              </a:rPr>
              <a:t>ream</a:t>
            </a:r>
            <a:r>
              <a:rPr lang="sl-SI" sz="1600" dirty="0">
                <a:solidFill>
                  <a:schemeClr val="bg1"/>
                </a:solidFill>
              </a:rPr>
              <a:t> </a:t>
            </a:r>
            <a:r>
              <a:rPr lang="sl-SI" sz="1600" dirty="0" err="1">
                <a:solidFill>
                  <a:schemeClr val="bg1"/>
                </a:solidFill>
              </a:rPr>
              <a:t>news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932573" y="3757771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b="1" dirty="0"/>
              <a:t>Detection of </a:t>
            </a:r>
            <a:r>
              <a:rPr lang="sl-SI" sz="1600" b="1" dirty="0" smtClean="0"/>
              <a:t>article location</a:t>
            </a:r>
            <a:endParaRPr lang="en-GB" sz="1600" b="1" dirty="0"/>
          </a:p>
        </p:txBody>
      </p:sp>
      <p:sp>
        <p:nvSpPr>
          <p:cNvPr id="112" name="Rectangle 111"/>
          <p:cNvSpPr/>
          <p:nvPr/>
        </p:nvSpPr>
        <p:spPr>
          <a:xfrm>
            <a:off x="6815965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dirty="0" err="1">
                <a:solidFill>
                  <a:schemeClr val="bg1"/>
                </a:solidFill>
              </a:rPr>
              <a:t>Frontend</a:t>
            </a:r>
            <a:endParaRPr lang="sl-SI" sz="1600" dirty="0">
              <a:solidFill>
                <a:schemeClr val="bg1"/>
              </a:solidFill>
            </a:endParaRPr>
          </a:p>
          <a:p>
            <a:pPr algn="ctr"/>
            <a:r>
              <a:rPr lang="sl-SI" sz="1600" dirty="0" err="1">
                <a:solidFill>
                  <a:schemeClr val="bg1"/>
                </a:solidFill>
              </a:rPr>
              <a:t>interface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3" name="Down Arrow 112"/>
          <p:cNvSpPr/>
          <p:nvPr/>
        </p:nvSpPr>
        <p:spPr>
          <a:xfrm>
            <a:off x="7157935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/>
          <p:cNvSpPr/>
          <p:nvPr/>
        </p:nvSpPr>
        <p:spPr>
          <a:xfrm>
            <a:off x="4591683" y="5152756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b="1" dirty="0" err="1"/>
              <a:t>Filling</a:t>
            </a:r>
            <a:r>
              <a:rPr lang="sl-SI" sz="1600" b="1" dirty="0"/>
              <a:t> </a:t>
            </a:r>
            <a:r>
              <a:rPr lang="sl-SI" sz="1600" b="1" dirty="0" err="1"/>
              <a:t>event</a:t>
            </a:r>
            <a:r>
              <a:rPr lang="sl-SI" sz="1600" b="1" dirty="0"/>
              <a:t> </a:t>
            </a:r>
            <a:r>
              <a:rPr lang="sl-SI" sz="1600" b="1" dirty="0" err="1"/>
              <a:t>template</a:t>
            </a:r>
            <a:endParaRPr lang="en-GB" sz="1600" b="1" dirty="0"/>
          </a:p>
        </p:txBody>
      </p:sp>
      <p:pic>
        <p:nvPicPr>
          <p:cNvPr id="115" name="Picture 4" descr="http://www.iconsdb.com/icons/preview/icon-sets/web-2-blue/database-xxl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38" y="3480569"/>
            <a:ext cx="1741936" cy="17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1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Analytics of ER usage (1)</a:t>
            </a:r>
            <a:endParaRPr lang="en-US" noProof="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84784"/>
            <a:ext cx="7751901" cy="49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Analytics of ER usage (2)</a:t>
            </a:r>
            <a:endParaRPr lang="en-US" noProof="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43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Future work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Information diffusion</a:t>
            </a:r>
          </a:p>
          <a:p>
            <a:pPr lvl="1"/>
            <a:r>
              <a:rPr lang="en-US" noProof="0" dirty="0" smtClean="0"/>
              <a:t>How is information copied between publishers</a:t>
            </a:r>
          </a:p>
          <a:p>
            <a:r>
              <a:rPr lang="en-US" noProof="0" dirty="0" smtClean="0"/>
              <a:t>Integration of news bias analytics</a:t>
            </a:r>
          </a:p>
          <a:p>
            <a:r>
              <a:rPr lang="en-US" noProof="0" dirty="0" smtClean="0"/>
              <a:t>Building of a comprehensive taxonomy of event types</a:t>
            </a:r>
          </a:p>
          <a:p>
            <a:r>
              <a:rPr lang="en-US" noProof="0" dirty="0" smtClean="0"/>
              <a:t>Development of methods for (semi-) automatic population of info-boxes</a:t>
            </a:r>
          </a:p>
          <a:p>
            <a:r>
              <a:rPr lang="en-US" noProof="0" dirty="0" smtClean="0"/>
              <a:t>Integration of additional types of data</a:t>
            </a:r>
          </a:p>
          <a:p>
            <a:pPr lvl="1"/>
            <a:r>
              <a:rPr lang="sl-SI" noProof="0" dirty="0" smtClean="0"/>
              <a:t>Social media content (twitter) and tv news reporting </a:t>
            </a:r>
            <a:r>
              <a:rPr lang="en-US" noProof="0" dirty="0" smtClean="0"/>
              <a:t>(</a:t>
            </a:r>
            <a:r>
              <a:rPr lang="en-US" noProof="0" dirty="0" err="1" smtClean="0"/>
              <a:t>XLime</a:t>
            </a:r>
            <a:r>
              <a:rPr lang="en-US" noProof="0" dirty="0" smtClean="0"/>
              <a:t> project)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Conference</a:t>
            </a:r>
            <a:br>
              <a:rPr lang="en-US" smtClean="0"/>
            </a:br>
            <a:r>
              <a:rPr lang="en-US" smtClean="0"/>
              <a:t>Location</a:t>
            </a:r>
            <a:br>
              <a:rPr lang="en-US" smtClean="0"/>
            </a:br>
            <a:r>
              <a:rPr lang="hr-HR" smtClean="0"/>
              <a:t>201</a:t>
            </a:r>
            <a:r>
              <a:rPr lang="en-US" smtClean="0"/>
              <a:t>#</a:t>
            </a:r>
            <a:r>
              <a:rPr lang="hr-HR" smtClean="0"/>
              <a:t>-</a:t>
            </a:r>
            <a:r>
              <a:rPr lang="en-US" smtClean="0"/>
              <a:t>##</a:t>
            </a:r>
            <a:r>
              <a:rPr lang="hr-HR" smtClean="0"/>
              <a:t>-</a:t>
            </a:r>
            <a:r>
              <a:rPr lang="en-US" smtClean="0"/>
              <a:t>##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260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noProof="0" dirty="0" smtClean="0"/>
              <a:t>Thank you!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819400"/>
            <a:ext cx="8001000" cy="3581400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sz="2800" noProof="0" dirty="0" smtClean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785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67550" cy="8382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noProof="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8" y="0"/>
            <a:ext cx="8533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8386848" cy="300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6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Conference</a:t>
            </a:r>
            <a:br>
              <a:rPr lang="en-US" smtClean="0"/>
            </a:br>
            <a:r>
              <a:rPr lang="en-US" smtClean="0"/>
              <a:t>Location</a:t>
            </a:r>
            <a:br>
              <a:rPr lang="en-US" smtClean="0"/>
            </a:br>
            <a:r>
              <a:rPr lang="hr-HR" smtClean="0"/>
              <a:t>201</a:t>
            </a:r>
            <a:r>
              <a:rPr lang="en-US" smtClean="0"/>
              <a:t>#</a:t>
            </a:r>
            <a:r>
              <a:rPr lang="hr-HR" smtClean="0"/>
              <a:t>-</a:t>
            </a:r>
            <a:r>
              <a:rPr lang="en-US" smtClean="0"/>
              <a:t>##</a:t>
            </a:r>
            <a:r>
              <a:rPr lang="hr-HR" smtClean="0"/>
              <a:t>-</a:t>
            </a:r>
            <a:r>
              <a:rPr lang="en-US" smtClean="0"/>
              <a:t>##</a:t>
            </a:r>
            <a:endParaRPr lang="hr-HR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88"/>
            <a:ext cx="9144000" cy="67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5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302"/>
            <a:ext cx="9144000" cy="477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43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2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520"/>
            <a:ext cx="9144000" cy="55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7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780585" y="155278"/>
            <a:ext cx="7068015" cy="6829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3600" dirty="0" err="1" smtClean="0"/>
              <a:t>Event</a:t>
            </a:r>
            <a:r>
              <a:rPr lang="sl-SI" sz="3600" dirty="0" smtClean="0"/>
              <a:t> </a:t>
            </a:r>
            <a:r>
              <a:rPr lang="sl-SI" sz="3600" dirty="0" err="1" smtClean="0"/>
              <a:t>registry</a:t>
            </a:r>
            <a:r>
              <a:rPr lang="sl-SI" sz="3600" dirty="0" smtClean="0"/>
              <a:t> </a:t>
            </a:r>
            <a:r>
              <a:rPr lang="sl-SI" sz="3600" dirty="0" err="1" smtClean="0"/>
              <a:t>pipeline</a:t>
            </a:r>
            <a:endParaRPr lang="en-US" sz="3600" dirty="0"/>
          </a:p>
        </p:txBody>
      </p:sp>
      <p:sp>
        <p:nvSpPr>
          <p:cNvPr id="80" name="Rectangle 79"/>
          <p:cNvSpPr/>
          <p:nvPr/>
        </p:nvSpPr>
        <p:spPr>
          <a:xfrm>
            <a:off x="4342418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755389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ight Arrow 81"/>
          <p:cNvSpPr/>
          <p:nvPr/>
        </p:nvSpPr>
        <p:spPr>
          <a:xfrm>
            <a:off x="1244329" y="3889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1932570" y="4695784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Cross-lingual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en-US" sz="1600" dirty="0"/>
              <a:t>matching</a:t>
            </a:r>
            <a:endParaRPr lang="en-GB" sz="1600" dirty="0"/>
          </a:p>
        </p:txBody>
      </p:sp>
      <p:sp>
        <p:nvSpPr>
          <p:cNvPr id="85" name="Rectangle 84"/>
          <p:cNvSpPr/>
          <p:nvPr/>
        </p:nvSpPr>
        <p:spPr>
          <a:xfrm>
            <a:off x="1932570" y="1928358"/>
            <a:ext cx="1662818" cy="658818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S</a:t>
            </a:r>
            <a:r>
              <a:rPr lang="en-US" sz="1600" dirty="0" err="1"/>
              <a:t>emantic</a:t>
            </a:r>
            <a:r>
              <a:rPr lang="en-US" sz="1600" dirty="0"/>
              <a:t> </a:t>
            </a:r>
            <a:r>
              <a:rPr lang="sl-SI" sz="1600" dirty="0"/>
              <a:t>annotation</a:t>
            </a:r>
            <a:endParaRPr lang="en-GB" sz="1600" dirty="0"/>
          </a:p>
        </p:txBody>
      </p:sp>
      <p:sp>
        <p:nvSpPr>
          <p:cNvPr id="86" name="Right Arrow 85"/>
          <p:cNvSpPr/>
          <p:nvPr/>
        </p:nvSpPr>
        <p:spPr>
          <a:xfrm>
            <a:off x="3823988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/>
          <p:cNvSpPr/>
          <p:nvPr/>
        </p:nvSpPr>
        <p:spPr>
          <a:xfrm>
            <a:off x="4592784" y="3640938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formation</a:t>
            </a:r>
            <a:endParaRPr lang="en-GB" sz="1600" dirty="0"/>
          </a:p>
        </p:txBody>
      </p:sp>
      <p:sp>
        <p:nvSpPr>
          <p:cNvPr id="88" name="Rectangle 87"/>
          <p:cNvSpPr/>
          <p:nvPr/>
        </p:nvSpPr>
        <p:spPr>
          <a:xfrm>
            <a:off x="4599574" y="2607631"/>
            <a:ext cx="1575303" cy="940843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Cross-lingual</a:t>
            </a:r>
            <a:r>
              <a:rPr lang="sl-SI" sz="1600" dirty="0"/>
              <a:t> </a:t>
            </a:r>
            <a:r>
              <a:rPr lang="sl-SI" sz="1600" dirty="0" err="1"/>
              <a:t>cluster</a:t>
            </a:r>
            <a:r>
              <a:rPr lang="sl-SI" sz="1600" dirty="0"/>
              <a:t> </a:t>
            </a:r>
            <a:r>
              <a:rPr lang="sl-SI" sz="1600" dirty="0" err="1"/>
              <a:t>matching</a:t>
            </a:r>
            <a:endParaRPr lang="en-GB" sz="1600" dirty="0"/>
          </a:p>
        </p:txBody>
      </p:sp>
      <p:sp>
        <p:nvSpPr>
          <p:cNvPr id="89" name="Right Arrow 88"/>
          <p:cNvSpPr/>
          <p:nvPr/>
        </p:nvSpPr>
        <p:spPr>
          <a:xfrm>
            <a:off x="6544554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Down Arrow 89"/>
          <p:cNvSpPr/>
          <p:nvPr/>
        </p:nvSpPr>
        <p:spPr>
          <a:xfrm>
            <a:off x="7563713" y="29106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Down Arrow 90"/>
          <p:cNvSpPr/>
          <p:nvPr/>
        </p:nvSpPr>
        <p:spPr>
          <a:xfrm>
            <a:off x="8054403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>
            <a:off x="4599574" y="4396847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info</a:t>
            </a:r>
            <a:r>
              <a:rPr lang="sl-SI" sz="1600" dirty="0"/>
              <a:t>. </a:t>
            </a:r>
            <a:r>
              <a:rPr lang="sl-SI" sz="1600" dirty="0" err="1"/>
              <a:t>extraction</a:t>
            </a:r>
            <a:endParaRPr lang="en-GB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66391" y="922710"/>
            <a:ext cx="122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1600" b="1" dirty="0">
                <a:solidFill>
                  <a:srgbClr val="00B0F0"/>
                </a:solidFill>
              </a:rPr>
              <a:t>Data </a:t>
            </a:r>
            <a:r>
              <a:rPr lang="sl-SI" sz="1600" b="1" dirty="0" err="1">
                <a:solidFill>
                  <a:srgbClr val="00B0F0"/>
                </a:solidFill>
              </a:rPr>
              <a:t>collection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806165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smtClean="0"/>
              <a:t>Article-level processing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4391345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err="1"/>
              <a:t>Event</a:t>
            </a:r>
            <a:r>
              <a:rPr lang="sl-SI" b="1" dirty="0"/>
              <a:t> </a:t>
            </a:r>
            <a:r>
              <a:rPr lang="sl-SI" b="1" dirty="0" err="1"/>
              <a:t>construction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6930843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err="1"/>
              <a:t>Event</a:t>
            </a:r>
            <a:r>
              <a:rPr lang="sl-SI" b="1" dirty="0"/>
              <a:t> </a:t>
            </a:r>
            <a:r>
              <a:rPr lang="sl-SI" b="1" dirty="0" err="1"/>
              <a:t>storage</a:t>
            </a:r>
            <a:r>
              <a:rPr lang="sl-SI" b="1" dirty="0"/>
              <a:t> &amp; </a:t>
            </a:r>
            <a:r>
              <a:rPr lang="sl-SI" b="1" dirty="0" err="1"/>
              <a:t>maintenance</a:t>
            </a:r>
            <a:endParaRPr lang="en-US" b="1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347554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83002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45100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932573" y="2819758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Extraction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date </a:t>
            </a:r>
            <a:r>
              <a:rPr lang="sl-SI" sz="1600" dirty="0" err="1"/>
              <a:t>references</a:t>
            </a:r>
            <a:endParaRPr lang="en-GB" sz="1600" dirty="0"/>
          </a:p>
        </p:txBody>
      </p:sp>
      <p:sp>
        <p:nvSpPr>
          <p:cNvPr id="104" name="Rectangle 103"/>
          <p:cNvSpPr/>
          <p:nvPr/>
        </p:nvSpPr>
        <p:spPr>
          <a:xfrm>
            <a:off x="4592780" y="1895435"/>
            <a:ext cx="1582094" cy="61973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Article clustering</a:t>
            </a:r>
            <a:endParaRPr lang="en-GB" sz="1600" dirty="0"/>
          </a:p>
        </p:txBody>
      </p:sp>
      <p:sp>
        <p:nvSpPr>
          <p:cNvPr id="105" name="Rectangle 104"/>
          <p:cNvSpPr/>
          <p:nvPr/>
        </p:nvSpPr>
        <p:spPr>
          <a:xfrm>
            <a:off x="4599574" y="5908664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Identifying</a:t>
            </a:r>
            <a:r>
              <a:rPr lang="sl-SI" sz="1600" dirty="0"/>
              <a:t> </a:t>
            </a:r>
            <a:r>
              <a:rPr lang="sl-SI" sz="1600" dirty="0" err="1"/>
              <a:t>related</a:t>
            </a:r>
            <a:r>
              <a:rPr lang="sl-SI" sz="1600" dirty="0"/>
              <a:t> </a:t>
            </a:r>
            <a:r>
              <a:rPr lang="sl-SI" sz="1600" dirty="0" err="1"/>
              <a:t>events</a:t>
            </a:r>
            <a:endParaRPr lang="en-GB" sz="1600" dirty="0"/>
          </a:p>
        </p:txBody>
      </p:sp>
      <p:sp>
        <p:nvSpPr>
          <p:cNvPr id="106" name="Rectangle 105"/>
          <p:cNvSpPr/>
          <p:nvPr/>
        </p:nvSpPr>
        <p:spPr>
          <a:xfrm>
            <a:off x="1921633" y="5750237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Detection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sl-SI" sz="1600" dirty="0" err="1"/>
              <a:t>duplicates</a:t>
            </a:r>
            <a:endParaRPr lang="en-GB" sz="1600" dirty="0"/>
          </a:p>
        </p:txBody>
      </p:sp>
      <p:sp>
        <p:nvSpPr>
          <p:cNvPr id="107" name="Rectangle 106"/>
          <p:cNvSpPr/>
          <p:nvPr/>
        </p:nvSpPr>
        <p:spPr>
          <a:xfrm>
            <a:off x="6871991" y="1868806"/>
            <a:ext cx="2040689" cy="971829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Manual </a:t>
            </a:r>
            <a:r>
              <a:rPr lang="sl-SI" sz="1600" dirty="0">
                <a:solidFill>
                  <a:schemeClr val="bg1"/>
                </a:solidFill>
              </a:rPr>
              <a:t>event </a:t>
            </a:r>
            <a:r>
              <a:rPr lang="sl-SI" sz="1600" dirty="0" smtClean="0">
                <a:solidFill>
                  <a:schemeClr val="bg1"/>
                </a:solidFill>
              </a:rPr>
              <a:t>administration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016506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dirty="0">
                <a:solidFill>
                  <a:schemeClr val="bg1"/>
                </a:solidFill>
              </a:rPr>
              <a:t>API </a:t>
            </a:r>
            <a:r>
              <a:rPr lang="sl-SI" sz="1600" dirty="0" err="1">
                <a:solidFill>
                  <a:schemeClr val="bg1"/>
                </a:solidFill>
              </a:rPr>
              <a:t>access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28392" y="3579466"/>
            <a:ext cx="886991" cy="1001662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Main </a:t>
            </a:r>
            <a:r>
              <a:rPr lang="sl-SI" sz="1600" dirty="0">
                <a:solidFill>
                  <a:schemeClr val="bg1"/>
                </a:solidFill>
              </a:rPr>
              <a:t>st</a:t>
            </a:r>
            <a:r>
              <a:rPr lang="en-US" sz="1600" dirty="0">
                <a:solidFill>
                  <a:schemeClr val="bg1"/>
                </a:solidFill>
              </a:rPr>
              <a:t>ream</a:t>
            </a:r>
            <a:r>
              <a:rPr lang="sl-SI" sz="1600" dirty="0">
                <a:solidFill>
                  <a:schemeClr val="bg1"/>
                </a:solidFill>
              </a:rPr>
              <a:t> </a:t>
            </a:r>
            <a:r>
              <a:rPr lang="sl-SI" sz="1600" dirty="0" err="1">
                <a:solidFill>
                  <a:schemeClr val="bg1"/>
                </a:solidFill>
              </a:rPr>
              <a:t>news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932573" y="3757771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Detection of </a:t>
            </a:r>
            <a:r>
              <a:rPr lang="sl-SI" sz="1600" dirty="0" smtClean="0"/>
              <a:t>article location</a:t>
            </a:r>
            <a:endParaRPr lang="en-GB" sz="1600" dirty="0"/>
          </a:p>
        </p:txBody>
      </p:sp>
      <p:sp>
        <p:nvSpPr>
          <p:cNvPr id="112" name="Rectangle 111"/>
          <p:cNvSpPr/>
          <p:nvPr/>
        </p:nvSpPr>
        <p:spPr>
          <a:xfrm>
            <a:off x="6815965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dirty="0" err="1">
                <a:solidFill>
                  <a:schemeClr val="bg1"/>
                </a:solidFill>
              </a:rPr>
              <a:t>Frontend</a:t>
            </a:r>
            <a:endParaRPr lang="sl-SI" sz="1600" dirty="0">
              <a:solidFill>
                <a:schemeClr val="bg1"/>
              </a:solidFill>
            </a:endParaRPr>
          </a:p>
          <a:p>
            <a:pPr algn="ctr"/>
            <a:r>
              <a:rPr lang="sl-SI" sz="1600" dirty="0" err="1">
                <a:solidFill>
                  <a:schemeClr val="bg1"/>
                </a:solidFill>
              </a:rPr>
              <a:t>interface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3" name="Down Arrow 112"/>
          <p:cNvSpPr/>
          <p:nvPr/>
        </p:nvSpPr>
        <p:spPr>
          <a:xfrm>
            <a:off x="7157935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/>
          <p:cNvSpPr/>
          <p:nvPr/>
        </p:nvSpPr>
        <p:spPr>
          <a:xfrm>
            <a:off x="4591683" y="5152756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Filling</a:t>
            </a:r>
            <a:r>
              <a:rPr lang="sl-SI" sz="1600" dirty="0"/>
              <a:t> </a:t>
            </a:r>
            <a:r>
              <a:rPr lang="sl-SI" sz="1600" dirty="0" err="1"/>
              <a:t>event</a:t>
            </a:r>
            <a:r>
              <a:rPr lang="sl-SI" sz="1600" dirty="0"/>
              <a:t> </a:t>
            </a:r>
            <a:r>
              <a:rPr lang="sl-SI" sz="1600" dirty="0" err="1"/>
              <a:t>template</a:t>
            </a:r>
            <a:endParaRPr lang="en-GB" sz="1600" dirty="0"/>
          </a:p>
        </p:txBody>
      </p:sp>
      <p:pic>
        <p:nvPicPr>
          <p:cNvPr id="115" name="Picture 4" descr="http://www.iconsdb.com/icons/preview/icon-sets/web-2-blue/database-xxl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38" y="3480569"/>
            <a:ext cx="1741936" cy="17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0"/>
            <a:ext cx="871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Conference</a:t>
            </a:r>
            <a:br>
              <a:rPr lang="en-US" smtClean="0"/>
            </a:br>
            <a:r>
              <a:rPr lang="en-US" smtClean="0"/>
              <a:t>Location</a:t>
            </a:r>
            <a:br>
              <a:rPr lang="en-US" smtClean="0"/>
            </a:br>
            <a:r>
              <a:rPr lang="hr-HR" smtClean="0"/>
              <a:t>201</a:t>
            </a:r>
            <a:r>
              <a:rPr lang="en-US" smtClean="0"/>
              <a:t>#</a:t>
            </a:r>
            <a:r>
              <a:rPr lang="hr-HR" smtClean="0"/>
              <a:t>-</a:t>
            </a:r>
            <a:r>
              <a:rPr lang="en-US" smtClean="0"/>
              <a:t>##</a:t>
            </a:r>
            <a:r>
              <a:rPr lang="hr-HR" smtClean="0"/>
              <a:t>-</a:t>
            </a:r>
            <a:r>
              <a:rPr lang="en-US" smtClean="0"/>
              <a:t>##</a:t>
            </a:r>
            <a:endParaRPr lang="hr-HR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433"/>
            <a:ext cx="9144000" cy="65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6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Conference</a:t>
            </a:r>
            <a:br>
              <a:rPr lang="en-US" smtClean="0"/>
            </a:br>
            <a:r>
              <a:rPr lang="en-US" smtClean="0"/>
              <a:t>Location</a:t>
            </a:r>
            <a:br>
              <a:rPr lang="en-US" smtClean="0"/>
            </a:br>
            <a:r>
              <a:rPr lang="hr-HR" smtClean="0"/>
              <a:t>201</a:t>
            </a:r>
            <a:r>
              <a:rPr lang="en-US" smtClean="0"/>
              <a:t>#</a:t>
            </a:r>
            <a:r>
              <a:rPr lang="hr-HR" smtClean="0"/>
              <a:t>-</a:t>
            </a:r>
            <a:r>
              <a:rPr lang="en-US" smtClean="0"/>
              <a:t>##</a:t>
            </a:r>
            <a:r>
              <a:rPr lang="hr-HR" smtClean="0"/>
              <a:t>-</a:t>
            </a:r>
            <a:r>
              <a:rPr lang="en-US" smtClean="0"/>
              <a:t>##</a:t>
            </a:r>
            <a:endParaRPr lang="hr-HR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23" y="0"/>
            <a:ext cx="7204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Conference</a:t>
            </a:r>
            <a:br>
              <a:rPr lang="en-US" smtClean="0"/>
            </a:br>
            <a:r>
              <a:rPr lang="en-US" smtClean="0"/>
              <a:t>Location</a:t>
            </a:r>
            <a:br>
              <a:rPr lang="en-US" smtClean="0"/>
            </a:br>
            <a:r>
              <a:rPr lang="hr-HR" smtClean="0"/>
              <a:t>201</a:t>
            </a:r>
            <a:r>
              <a:rPr lang="en-US" smtClean="0"/>
              <a:t>#</a:t>
            </a:r>
            <a:r>
              <a:rPr lang="hr-HR" smtClean="0"/>
              <a:t>-</a:t>
            </a:r>
            <a:r>
              <a:rPr lang="en-US" smtClean="0"/>
              <a:t>##</a:t>
            </a:r>
            <a:r>
              <a:rPr lang="hr-HR" smtClean="0"/>
              <a:t>-</a:t>
            </a:r>
            <a:r>
              <a:rPr lang="en-US" smtClean="0"/>
              <a:t>##</a:t>
            </a:r>
            <a:endParaRPr lang="hr-HR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7" y="0"/>
            <a:ext cx="8482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3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370"/>
            <a:ext cx="9144000" cy="62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8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334"/>
            <a:ext cx="9144000" cy="49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22"/>
            <a:ext cx="9144000" cy="648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997"/>
            <a:ext cx="9144000" cy="58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Conference</a:t>
            </a:r>
            <a:br>
              <a:rPr lang="en-US" smtClean="0"/>
            </a:br>
            <a:r>
              <a:rPr lang="en-US" smtClean="0"/>
              <a:t>Location</a:t>
            </a:r>
            <a:br>
              <a:rPr lang="en-US" smtClean="0"/>
            </a:br>
            <a:r>
              <a:rPr lang="hr-HR" smtClean="0"/>
              <a:t>201</a:t>
            </a:r>
            <a:r>
              <a:rPr lang="en-US" smtClean="0"/>
              <a:t>#</a:t>
            </a:r>
            <a:r>
              <a:rPr lang="hr-HR" smtClean="0"/>
              <a:t>-</a:t>
            </a:r>
            <a:r>
              <a:rPr lang="en-US" smtClean="0"/>
              <a:t>##</a:t>
            </a:r>
            <a:r>
              <a:rPr lang="hr-HR" smtClean="0"/>
              <a:t>-</a:t>
            </a:r>
            <a:r>
              <a:rPr lang="en-US" smtClean="0"/>
              <a:t>##</a:t>
            </a:r>
            <a:endParaRPr lang="hr-HR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151"/>
            <a:ext cx="9144000" cy="60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6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000"/>
            <a:ext cx="9144000" cy="66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6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Input data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noProof="0" dirty="0" smtClean="0"/>
              <a:t>We built a data collection service News Feed</a:t>
            </a:r>
          </a:p>
          <a:p>
            <a:r>
              <a:rPr lang="en-US" b="0" noProof="0" dirty="0" smtClean="0">
                <a:hlinkClick r:id="rId2"/>
              </a:rPr>
              <a:t>http://newsfeed.ijs.si/</a:t>
            </a:r>
            <a:endParaRPr lang="en-US" b="0" noProof="0" dirty="0" smtClean="0"/>
          </a:p>
          <a:p>
            <a:r>
              <a:rPr lang="en-US" b="0" noProof="0" dirty="0" smtClean="0"/>
              <a:t>Monitoring ~</a:t>
            </a:r>
            <a:r>
              <a:rPr lang="en-US" noProof="0" dirty="0" smtClean="0"/>
              <a:t>90k mainstream news RSS feeds</a:t>
            </a:r>
          </a:p>
          <a:p>
            <a:r>
              <a:rPr lang="en-US" b="0" noProof="0" dirty="0" smtClean="0"/>
              <a:t>Data volume: ~100k articles per day</a:t>
            </a:r>
          </a:p>
          <a:p>
            <a:r>
              <a:rPr lang="en-US" b="0" noProof="0" dirty="0" smtClean="0"/>
              <a:t>14 Languages used in Event Registry:</a:t>
            </a:r>
          </a:p>
          <a:p>
            <a:pPr marL="0" indent="0" algn="ctr">
              <a:buNone/>
            </a:pPr>
            <a:r>
              <a:rPr lang="en-US" b="0" noProof="0" dirty="0" err="1" smtClean="0"/>
              <a:t>eng</a:t>
            </a:r>
            <a:r>
              <a:rPr lang="en-US" b="0" noProof="0" dirty="0" smtClean="0"/>
              <a:t>, </a:t>
            </a:r>
            <a:r>
              <a:rPr lang="en-US" b="0" noProof="0" dirty="0" err="1" smtClean="0"/>
              <a:t>ger</a:t>
            </a:r>
            <a:r>
              <a:rPr lang="en-US" b="0" noProof="0" dirty="0" smtClean="0"/>
              <a:t>, spa, chi, </a:t>
            </a:r>
            <a:r>
              <a:rPr lang="en-US" b="0" noProof="0" dirty="0" err="1" smtClean="0"/>
              <a:t>slo</a:t>
            </a:r>
            <a:r>
              <a:rPr lang="en-US" b="0" noProof="0" dirty="0" smtClean="0"/>
              <a:t>, </a:t>
            </a:r>
            <a:r>
              <a:rPr lang="en-US" noProof="0" dirty="0" smtClean="0"/>
              <a:t>cat</a:t>
            </a:r>
            <a:r>
              <a:rPr lang="en-US" b="0" noProof="0" dirty="0" smtClean="0"/>
              <a:t>, </a:t>
            </a:r>
            <a:r>
              <a:rPr lang="en-US" noProof="0" dirty="0" err="1" smtClean="0"/>
              <a:t>por</a:t>
            </a:r>
            <a:r>
              <a:rPr lang="en-US" noProof="0" dirty="0" smtClean="0"/>
              <a:t>, </a:t>
            </a:r>
            <a:r>
              <a:rPr lang="en-US" noProof="0" dirty="0" err="1" smtClean="0"/>
              <a:t>ita</a:t>
            </a:r>
            <a:r>
              <a:rPr lang="en-US" noProof="0" dirty="0" smtClean="0"/>
              <a:t>, </a:t>
            </a:r>
            <a:br>
              <a:rPr lang="en-US" noProof="0" dirty="0" smtClean="0"/>
            </a:br>
            <a:r>
              <a:rPr lang="en-US" noProof="0" dirty="0" err="1" smtClean="0"/>
              <a:t>fra</a:t>
            </a:r>
            <a:r>
              <a:rPr lang="en-US" noProof="0" dirty="0" smtClean="0"/>
              <a:t>, </a:t>
            </a:r>
            <a:r>
              <a:rPr lang="en-US" noProof="0" dirty="0" err="1" smtClean="0"/>
              <a:t>rus</a:t>
            </a:r>
            <a:r>
              <a:rPr lang="en-US" noProof="0" dirty="0" smtClean="0"/>
              <a:t>, </a:t>
            </a:r>
            <a:r>
              <a:rPr lang="en-US" noProof="0" dirty="0" err="1" smtClean="0"/>
              <a:t>ara</a:t>
            </a:r>
            <a:r>
              <a:rPr lang="en-US" noProof="0" dirty="0" smtClean="0"/>
              <a:t>, tur</a:t>
            </a:r>
            <a:r>
              <a:rPr lang="en-US" b="0" noProof="0" dirty="0" smtClean="0"/>
              <a:t>, </a:t>
            </a:r>
            <a:r>
              <a:rPr lang="en-US" noProof="0" dirty="0" err="1" smtClean="0"/>
              <a:t>cro</a:t>
            </a:r>
            <a:r>
              <a:rPr lang="en-US" noProof="0" dirty="0" smtClean="0"/>
              <a:t>, </a:t>
            </a:r>
            <a:r>
              <a:rPr lang="en-US" noProof="0" dirty="0" err="1" smtClean="0"/>
              <a:t>ser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48260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 txBox="1">
            <a:spLocks/>
          </p:cNvSpPr>
          <p:nvPr/>
        </p:nvSpPr>
        <p:spPr>
          <a:xfrm>
            <a:off x="780585" y="155278"/>
            <a:ext cx="7068015" cy="68292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3600" dirty="0" err="1" smtClean="0"/>
              <a:t>Event</a:t>
            </a:r>
            <a:r>
              <a:rPr lang="sl-SI" sz="3600" dirty="0" smtClean="0"/>
              <a:t> </a:t>
            </a:r>
            <a:r>
              <a:rPr lang="sl-SI" sz="3600" dirty="0" err="1" smtClean="0"/>
              <a:t>registry</a:t>
            </a:r>
            <a:r>
              <a:rPr lang="sl-SI" sz="3600" dirty="0" smtClean="0"/>
              <a:t> </a:t>
            </a:r>
            <a:r>
              <a:rPr lang="sl-SI" sz="3600" dirty="0" err="1" smtClean="0"/>
              <a:t>pipeline</a:t>
            </a:r>
            <a:endParaRPr lang="en-US" sz="3600" dirty="0"/>
          </a:p>
        </p:txBody>
      </p:sp>
      <p:sp>
        <p:nvSpPr>
          <p:cNvPr id="80" name="Rectangle 79"/>
          <p:cNvSpPr/>
          <p:nvPr/>
        </p:nvSpPr>
        <p:spPr>
          <a:xfrm>
            <a:off x="4342418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755389" y="1772816"/>
            <a:ext cx="2040689" cy="4956142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87B2E1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Right Arrow 81"/>
          <p:cNvSpPr/>
          <p:nvPr/>
        </p:nvSpPr>
        <p:spPr>
          <a:xfrm>
            <a:off x="1244329" y="3889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1932570" y="4695784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Cross-lingual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en-US" sz="1600" dirty="0"/>
              <a:t>matching</a:t>
            </a:r>
            <a:endParaRPr lang="en-GB" sz="1600" dirty="0"/>
          </a:p>
        </p:txBody>
      </p:sp>
      <p:sp>
        <p:nvSpPr>
          <p:cNvPr id="85" name="Rectangle 84"/>
          <p:cNvSpPr/>
          <p:nvPr/>
        </p:nvSpPr>
        <p:spPr>
          <a:xfrm>
            <a:off x="1932570" y="1928358"/>
            <a:ext cx="1662818" cy="658818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S</a:t>
            </a:r>
            <a:r>
              <a:rPr lang="en-US" sz="1600" dirty="0" err="1"/>
              <a:t>emantic</a:t>
            </a:r>
            <a:r>
              <a:rPr lang="en-US" sz="1600" dirty="0"/>
              <a:t> </a:t>
            </a:r>
            <a:r>
              <a:rPr lang="sl-SI" sz="1600" dirty="0"/>
              <a:t>annotation</a:t>
            </a:r>
            <a:endParaRPr lang="en-GB" sz="1600" dirty="0"/>
          </a:p>
        </p:txBody>
      </p:sp>
      <p:sp>
        <p:nvSpPr>
          <p:cNvPr id="86" name="Right Arrow 85"/>
          <p:cNvSpPr/>
          <p:nvPr/>
        </p:nvSpPr>
        <p:spPr>
          <a:xfrm>
            <a:off x="3823988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/>
          <p:cNvSpPr/>
          <p:nvPr/>
        </p:nvSpPr>
        <p:spPr>
          <a:xfrm>
            <a:off x="4592784" y="3640938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formation</a:t>
            </a:r>
            <a:endParaRPr lang="en-GB" sz="1600" dirty="0"/>
          </a:p>
        </p:txBody>
      </p:sp>
      <p:sp>
        <p:nvSpPr>
          <p:cNvPr id="88" name="Rectangle 87"/>
          <p:cNvSpPr/>
          <p:nvPr/>
        </p:nvSpPr>
        <p:spPr>
          <a:xfrm>
            <a:off x="4599574" y="2607631"/>
            <a:ext cx="1575303" cy="940843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Cross-lingual</a:t>
            </a:r>
            <a:r>
              <a:rPr lang="sl-SI" sz="1600" dirty="0"/>
              <a:t> </a:t>
            </a:r>
            <a:r>
              <a:rPr lang="sl-SI" sz="1600" dirty="0" err="1"/>
              <a:t>cluster</a:t>
            </a:r>
            <a:r>
              <a:rPr lang="sl-SI" sz="1600" dirty="0"/>
              <a:t> </a:t>
            </a:r>
            <a:r>
              <a:rPr lang="sl-SI" sz="1600" dirty="0" err="1"/>
              <a:t>matching</a:t>
            </a:r>
            <a:endParaRPr lang="en-GB" sz="1600" dirty="0"/>
          </a:p>
        </p:txBody>
      </p:sp>
      <p:sp>
        <p:nvSpPr>
          <p:cNvPr id="89" name="Right Arrow 88"/>
          <p:cNvSpPr/>
          <p:nvPr/>
        </p:nvSpPr>
        <p:spPr>
          <a:xfrm>
            <a:off x="6544554" y="4110726"/>
            <a:ext cx="479834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Down Arrow 89"/>
          <p:cNvSpPr/>
          <p:nvPr/>
        </p:nvSpPr>
        <p:spPr>
          <a:xfrm>
            <a:off x="7563713" y="29106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Down Arrow 90"/>
          <p:cNvSpPr/>
          <p:nvPr/>
        </p:nvSpPr>
        <p:spPr>
          <a:xfrm>
            <a:off x="8054403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>
            <a:off x="4599574" y="4396847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Event </a:t>
            </a:r>
            <a:r>
              <a:rPr lang="sl-SI" sz="1600" dirty="0" err="1"/>
              <a:t>info</a:t>
            </a:r>
            <a:r>
              <a:rPr lang="sl-SI" sz="1600" dirty="0"/>
              <a:t>. </a:t>
            </a:r>
            <a:r>
              <a:rPr lang="sl-SI" sz="1600" dirty="0" err="1"/>
              <a:t>extraction</a:t>
            </a:r>
            <a:endParaRPr lang="en-GB" sz="1600" dirty="0"/>
          </a:p>
        </p:txBody>
      </p:sp>
      <p:sp>
        <p:nvSpPr>
          <p:cNvPr id="93" name="TextBox 92"/>
          <p:cNvSpPr txBox="1"/>
          <p:nvPr/>
        </p:nvSpPr>
        <p:spPr>
          <a:xfrm>
            <a:off x="166391" y="922710"/>
            <a:ext cx="1228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1600" b="1" dirty="0"/>
              <a:t>Data </a:t>
            </a:r>
            <a:r>
              <a:rPr lang="sl-SI" sz="1600" b="1" dirty="0" err="1"/>
              <a:t>collection</a:t>
            </a:r>
            <a:endParaRPr lang="en-US" sz="16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1878173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smtClean="0">
                <a:solidFill>
                  <a:srgbClr val="00B0F0"/>
                </a:solidFill>
              </a:rPr>
              <a:t>Article-level processing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391345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err="1"/>
              <a:t>Event</a:t>
            </a:r>
            <a:r>
              <a:rPr lang="sl-SI" b="1" dirty="0"/>
              <a:t> </a:t>
            </a:r>
            <a:r>
              <a:rPr lang="sl-SI" b="1" dirty="0" err="1"/>
              <a:t>construction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6930843" y="922710"/>
            <a:ext cx="182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b="1" dirty="0" err="1"/>
              <a:t>Event</a:t>
            </a:r>
            <a:r>
              <a:rPr lang="sl-SI" b="1" dirty="0"/>
              <a:t> </a:t>
            </a:r>
            <a:r>
              <a:rPr lang="sl-SI" b="1" dirty="0" err="1"/>
              <a:t>storage</a:t>
            </a:r>
            <a:r>
              <a:rPr lang="sl-SI" b="1" dirty="0"/>
              <a:t> &amp; </a:t>
            </a:r>
            <a:r>
              <a:rPr lang="sl-SI" b="1" dirty="0" err="1"/>
              <a:t>maintenance</a:t>
            </a:r>
            <a:endParaRPr lang="en-US" b="1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1347554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83002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451006" y="1239576"/>
            <a:ext cx="4190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932573" y="2819758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Extraction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date </a:t>
            </a:r>
            <a:r>
              <a:rPr lang="sl-SI" sz="1600" dirty="0" err="1"/>
              <a:t>references</a:t>
            </a:r>
            <a:endParaRPr lang="en-GB" sz="1600" dirty="0"/>
          </a:p>
        </p:txBody>
      </p:sp>
      <p:sp>
        <p:nvSpPr>
          <p:cNvPr id="104" name="Rectangle 103"/>
          <p:cNvSpPr/>
          <p:nvPr/>
        </p:nvSpPr>
        <p:spPr>
          <a:xfrm>
            <a:off x="4592780" y="1895435"/>
            <a:ext cx="1582094" cy="61973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Article clustering</a:t>
            </a:r>
            <a:endParaRPr lang="en-GB" sz="1600" dirty="0"/>
          </a:p>
        </p:txBody>
      </p:sp>
      <p:sp>
        <p:nvSpPr>
          <p:cNvPr id="105" name="Rectangle 104"/>
          <p:cNvSpPr/>
          <p:nvPr/>
        </p:nvSpPr>
        <p:spPr>
          <a:xfrm>
            <a:off x="4599574" y="5908664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Identifying</a:t>
            </a:r>
            <a:r>
              <a:rPr lang="sl-SI" sz="1600" dirty="0"/>
              <a:t> </a:t>
            </a:r>
            <a:r>
              <a:rPr lang="sl-SI" sz="1600" dirty="0" err="1"/>
              <a:t>related</a:t>
            </a:r>
            <a:r>
              <a:rPr lang="sl-SI" sz="1600" dirty="0"/>
              <a:t> </a:t>
            </a:r>
            <a:r>
              <a:rPr lang="sl-SI" sz="1600" dirty="0" err="1"/>
              <a:t>events</a:t>
            </a:r>
            <a:endParaRPr lang="en-GB" sz="1600" dirty="0"/>
          </a:p>
        </p:txBody>
      </p:sp>
      <p:sp>
        <p:nvSpPr>
          <p:cNvPr id="106" name="Rectangle 105"/>
          <p:cNvSpPr/>
          <p:nvPr/>
        </p:nvSpPr>
        <p:spPr>
          <a:xfrm>
            <a:off x="1921633" y="5750237"/>
            <a:ext cx="1662818" cy="821872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Detection</a:t>
            </a:r>
            <a:r>
              <a:rPr lang="sl-SI" sz="1600" dirty="0"/>
              <a:t> </a:t>
            </a:r>
            <a:r>
              <a:rPr lang="sl-SI" sz="1600" dirty="0" err="1"/>
              <a:t>of</a:t>
            </a:r>
            <a:r>
              <a:rPr lang="sl-SI" sz="1600" dirty="0"/>
              <a:t> </a:t>
            </a:r>
            <a:r>
              <a:rPr lang="sl-SI" sz="1600" dirty="0" err="1"/>
              <a:t>article</a:t>
            </a:r>
            <a:r>
              <a:rPr lang="sl-SI" sz="1600" dirty="0"/>
              <a:t> </a:t>
            </a:r>
            <a:r>
              <a:rPr lang="sl-SI" sz="1600" dirty="0" err="1"/>
              <a:t>duplicates</a:t>
            </a:r>
            <a:endParaRPr lang="en-GB" sz="1600" dirty="0"/>
          </a:p>
        </p:txBody>
      </p:sp>
      <p:sp>
        <p:nvSpPr>
          <p:cNvPr id="107" name="Rectangle 106"/>
          <p:cNvSpPr/>
          <p:nvPr/>
        </p:nvSpPr>
        <p:spPr>
          <a:xfrm>
            <a:off x="6871991" y="1868806"/>
            <a:ext cx="2040689" cy="971829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Manual </a:t>
            </a:r>
            <a:r>
              <a:rPr lang="sl-SI" sz="1600" dirty="0">
                <a:solidFill>
                  <a:schemeClr val="bg1"/>
                </a:solidFill>
              </a:rPr>
              <a:t>event </a:t>
            </a:r>
            <a:r>
              <a:rPr lang="sl-SI" sz="1600" dirty="0" smtClean="0">
                <a:solidFill>
                  <a:schemeClr val="bg1"/>
                </a:solidFill>
              </a:rPr>
              <a:t>administration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016506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dirty="0">
                <a:solidFill>
                  <a:schemeClr val="bg1"/>
                </a:solidFill>
              </a:rPr>
              <a:t>API </a:t>
            </a:r>
            <a:r>
              <a:rPr lang="sl-SI" sz="1600" dirty="0" err="1">
                <a:solidFill>
                  <a:schemeClr val="bg1"/>
                </a:solidFill>
              </a:rPr>
              <a:t>access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28392" y="3579466"/>
            <a:ext cx="886991" cy="1001662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Main </a:t>
            </a:r>
            <a:r>
              <a:rPr lang="sl-SI" sz="1600" dirty="0">
                <a:solidFill>
                  <a:schemeClr val="bg1"/>
                </a:solidFill>
              </a:rPr>
              <a:t>st</a:t>
            </a:r>
            <a:r>
              <a:rPr lang="en-US" sz="1600" dirty="0">
                <a:solidFill>
                  <a:schemeClr val="bg1"/>
                </a:solidFill>
              </a:rPr>
              <a:t>ream</a:t>
            </a:r>
            <a:r>
              <a:rPr lang="sl-SI" sz="1600" dirty="0">
                <a:solidFill>
                  <a:schemeClr val="bg1"/>
                </a:solidFill>
              </a:rPr>
              <a:t> </a:t>
            </a:r>
            <a:r>
              <a:rPr lang="sl-SI" sz="1600" dirty="0" err="1">
                <a:solidFill>
                  <a:schemeClr val="bg1"/>
                </a:solidFill>
              </a:rPr>
              <a:t>news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932573" y="3757771"/>
            <a:ext cx="1640939" cy="705431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/>
              <a:t>Detection of </a:t>
            </a:r>
            <a:r>
              <a:rPr lang="sl-SI" sz="1600" dirty="0" smtClean="0"/>
              <a:t>article location</a:t>
            </a:r>
            <a:endParaRPr lang="en-GB" sz="1600" dirty="0"/>
          </a:p>
        </p:txBody>
      </p:sp>
      <p:sp>
        <p:nvSpPr>
          <p:cNvPr id="112" name="Rectangle 111"/>
          <p:cNvSpPr/>
          <p:nvPr/>
        </p:nvSpPr>
        <p:spPr>
          <a:xfrm>
            <a:off x="6815965" y="5795048"/>
            <a:ext cx="1048141" cy="787681"/>
          </a:xfrm>
          <a:prstGeom prst="rect">
            <a:avLst/>
          </a:prstGeom>
          <a:gradFill flip="none" rotWithShape="1"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sl-SI" sz="1600" dirty="0" err="1">
                <a:solidFill>
                  <a:schemeClr val="bg1"/>
                </a:solidFill>
              </a:rPr>
              <a:t>Frontend</a:t>
            </a:r>
            <a:endParaRPr lang="sl-SI" sz="1600" dirty="0">
              <a:solidFill>
                <a:schemeClr val="bg1"/>
              </a:solidFill>
            </a:endParaRPr>
          </a:p>
          <a:p>
            <a:pPr algn="ctr"/>
            <a:r>
              <a:rPr lang="sl-SI" sz="1600" dirty="0" err="1">
                <a:solidFill>
                  <a:schemeClr val="bg1"/>
                </a:solidFill>
              </a:rPr>
              <a:t>interface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3" name="Down Arrow 112"/>
          <p:cNvSpPr/>
          <p:nvPr/>
        </p:nvSpPr>
        <p:spPr>
          <a:xfrm>
            <a:off x="7157935" y="5349058"/>
            <a:ext cx="706171" cy="38930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/>
          <p:cNvSpPr/>
          <p:nvPr/>
        </p:nvSpPr>
        <p:spPr>
          <a:xfrm>
            <a:off x="4591683" y="5152756"/>
            <a:ext cx="1575303" cy="663445"/>
          </a:xfrm>
          <a:prstGeom prst="rect">
            <a:avLst/>
          </a:prstGeom>
          <a:gradFill>
            <a:gsLst>
              <a:gs pos="0">
                <a:srgbClr val="71A6DB"/>
              </a:gs>
              <a:gs pos="50000">
                <a:srgbClr val="559BDB"/>
              </a:gs>
              <a:gs pos="100000">
                <a:srgbClr val="438AC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600" dirty="0" err="1"/>
              <a:t>Filling</a:t>
            </a:r>
            <a:r>
              <a:rPr lang="sl-SI" sz="1600" dirty="0"/>
              <a:t> </a:t>
            </a:r>
            <a:r>
              <a:rPr lang="sl-SI" sz="1600" dirty="0" err="1"/>
              <a:t>event</a:t>
            </a:r>
            <a:r>
              <a:rPr lang="sl-SI" sz="1600" dirty="0"/>
              <a:t> </a:t>
            </a:r>
            <a:r>
              <a:rPr lang="sl-SI" sz="1600" dirty="0" err="1"/>
              <a:t>template</a:t>
            </a:r>
            <a:endParaRPr lang="en-GB" sz="1600" dirty="0"/>
          </a:p>
        </p:txBody>
      </p:sp>
      <p:pic>
        <p:nvPicPr>
          <p:cNvPr id="115" name="Picture 4" descr="http://www.iconsdb.com/icons/preview/icon-sets/web-2-blue/database-xxl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38" y="3480569"/>
            <a:ext cx="1741936" cy="174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4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Article semantic annotation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0" noProof="0" dirty="0" smtClean="0"/>
              <a:t>Annotating concepts/entities in text with Wikipedia URLs</a:t>
            </a:r>
          </a:p>
          <a:p>
            <a:r>
              <a:rPr lang="en-US" sz="2200" noProof="0" dirty="0" smtClean="0"/>
              <a:t>Extended the annotation service to annotate the additional languages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39" y="2348880"/>
            <a:ext cx="5496921" cy="42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Detection of article location</a:t>
            </a:r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noProof="0" dirty="0" smtClean="0"/>
              <a:t>Articles often contain „datelines“</a:t>
            </a:r>
          </a:p>
          <a:p>
            <a:pPr lvl="1"/>
            <a:r>
              <a:rPr lang="en-US" b="0" noProof="0" dirty="0" smtClean="0"/>
              <a:t>Datelines provide information about where the story occurred</a:t>
            </a:r>
          </a:p>
          <a:p>
            <a:r>
              <a:rPr lang="en-US" noProof="0" dirty="0" smtClean="0"/>
              <a:t>We implemented parsing of various ways in which the datelines can mention the story location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69" y="4005064"/>
            <a:ext cx="7222103" cy="232372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575921" y="4725144"/>
            <a:ext cx="1872208" cy="360040"/>
          </a:xfrm>
          <a:prstGeom prst="ellipse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 smtClean="0"/>
              <a:t>Finding similar articles in other languages</a:t>
            </a:r>
            <a:endParaRPr lang="en-US" sz="2800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0" noProof="0" dirty="0" smtClean="0"/>
              <a:t>Using CCA we can identify articles in other languages that contain similar content</a:t>
            </a:r>
          </a:p>
          <a:p>
            <a:r>
              <a:rPr lang="en-US" sz="2200" b="0" noProof="0" dirty="0" smtClean="0"/>
              <a:t>Used to determine if articles in different languages are about the same event</a:t>
            </a:r>
          </a:p>
          <a:p>
            <a:r>
              <a:rPr lang="en-US" sz="2200" noProof="0" dirty="0" smtClean="0"/>
              <a:t>Extended the computation for larger set of languages</a:t>
            </a:r>
          </a:p>
          <a:p>
            <a:endParaRPr lang="en-US" sz="2200" b="0" noProof="0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4262753" y="3110599"/>
            <a:ext cx="1905034" cy="11824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200" dirty="0">
                <a:solidFill>
                  <a:schemeClr val="tx1"/>
                </a:solidFill>
              </a:rPr>
              <a:t>data, </a:t>
            </a:r>
            <a:r>
              <a:rPr lang="sl-SI" sz="1200" dirty="0" err="1">
                <a:solidFill>
                  <a:schemeClr val="tx1"/>
                </a:solidFill>
              </a:rPr>
              <a:t>mining</a:t>
            </a:r>
            <a:r>
              <a:rPr lang="sl-SI" sz="1200" dirty="0">
                <a:solidFill>
                  <a:schemeClr val="tx1"/>
                </a:solidFill>
              </a:rPr>
              <a:t>, </a:t>
            </a:r>
            <a:r>
              <a:rPr lang="sl-SI" sz="1200" dirty="0" err="1">
                <a:solidFill>
                  <a:schemeClr val="tx1"/>
                </a:solidFill>
              </a:rPr>
              <a:t>knowledge</a:t>
            </a:r>
            <a:r>
              <a:rPr lang="sl-SI" sz="1200" dirty="0">
                <a:solidFill>
                  <a:schemeClr val="tx1"/>
                </a:solidFill>
              </a:rPr>
              <a:t>, </a:t>
            </a:r>
            <a:r>
              <a:rPr lang="sl-SI" sz="1200" dirty="0" err="1">
                <a:solidFill>
                  <a:schemeClr val="tx1"/>
                </a:solidFill>
              </a:rPr>
              <a:t>artificial</a:t>
            </a:r>
            <a:r>
              <a:rPr lang="sl-SI" sz="1200" dirty="0">
                <a:solidFill>
                  <a:schemeClr val="tx1"/>
                </a:solidFill>
              </a:rPr>
              <a:t>, </a:t>
            </a:r>
            <a:r>
              <a:rPr lang="sl-SI" sz="1200" dirty="0" err="1">
                <a:solidFill>
                  <a:schemeClr val="tx1"/>
                </a:solidFill>
              </a:rPr>
              <a:t>machine,discovery</a:t>
            </a:r>
            <a:r>
              <a:rPr lang="sl-SI" sz="1200" dirty="0">
                <a:solidFill>
                  <a:schemeClr val="tx1"/>
                </a:solidFill>
              </a:rPr>
              <a:t>, </a:t>
            </a:r>
            <a:r>
              <a:rPr lang="sl-SI" sz="1200" dirty="0" err="1">
                <a:solidFill>
                  <a:schemeClr val="tx1"/>
                </a:solidFill>
              </a:rPr>
              <a:t>buzzword</a:t>
            </a:r>
            <a:r>
              <a:rPr lang="sl-SI" sz="1200" dirty="0">
                <a:solidFill>
                  <a:schemeClr val="tx1"/>
                </a:solidFill>
              </a:rPr>
              <a:t>, term, ...,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58387" y="3243883"/>
            <a:ext cx="1905000" cy="101125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200" dirty="0" err="1">
                <a:solidFill>
                  <a:schemeClr val="tx1"/>
                </a:solidFill>
              </a:rPr>
              <a:t>datos</a:t>
            </a:r>
            <a:r>
              <a:rPr lang="sl-SI" sz="1200" dirty="0">
                <a:solidFill>
                  <a:schemeClr val="tx1"/>
                </a:solidFill>
              </a:rPr>
              <a:t>, m</a:t>
            </a:r>
            <a:r>
              <a:rPr lang="es-ES" sz="1200" dirty="0" err="1">
                <a:solidFill>
                  <a:schemeClr val="tx1"/>
                </a:solidFill>
              </a:rPr>
              <a:t>inería</a:t>
            </a:r>
            <a:r>
              <a:rPr lang="sl-SI" sz="1200" dirty="0">
                <a:solidFill>
                  <a:schemeClr val="tx1"/>
                </a:solidFill>
              </a:rPr>
              <a:t>, </a:t>
            </a:r>
            <a:r>
              <a:rPr lang="sl-SI" sz="1200" dirty="0" err="1">
                <a:solidFill>
                  <a:schemeClr val="tx1"/>
                </a:solidFill>
              </a:rPr>
              <a:t>modelos</a:t>
            </a:r>
            <a:r>
              <a:rPr lang="sl-SI" sz="1200" dirty="0">
                <a:solidFill>
                  <a:schemeClr val="tx1"/>
                </a:solidFill>
              </a:rPr>
              <a:t>, </a:t>
            </a:r>
            <a:r>
              <a:rPr lang="sl-SI" sz="1200" dirty="0" err="1">
                <a:solidFill>
                  <a:schemeClr val="tx1"/>
                </a:solidFill>
              </a:rPr>
              <a:t>utilizando</a:t>
            </a:r>
            <a:r>
              <a:rPr lang="sl-SI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procesamiento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sl-SI" sz="1200" dirty="0">
                <a:solidFill>
                  <a:schemeClr val="tx1"/>
                </a:solidFill>
              </a:rPr>
              <a:t>i</a:t>
            </a:r>
            <a:r>
              <a:rPr lang="en-US" sz="1200" dirty="0" err="1">
                <a:solidFill>
                  <a:schemeClr val="tx1"/>
                </a:solidFill>
              </a:rPr>
              <a:t>nteligencia</a:t>
            </a:r>
            <a:r>
              <a:rPr lang="sl-SI" sz="1200" dirty="0">
                <a:solidFill>
                  <a:schemeClr val="tx1"/>
                </a:solidFill>
              </a:rPr>
              <a:t>, </a:t>
            </a:r>
            <a:r>
              <a:rPr lang="sl-SI" sz="1200" dirty="0" smtClean="0">
                <a:solidFill>
                  <a:schemeClr val="tx1"/>
                </a:solidFill>
              </a:rPr>
              <a:t>...,</a:t>
            </a:r>
            <a:endParaRPr lang="sl-SI" sz="12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10549" y="4365104"/>
            <a:ext cx="241371" cy="909089"/>
          </a:xfrm>
          <a:prstGeom prst="straightConnector1">
            <a:avLst/>
          </a:prstGeom>
          <a:ln w="2032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606365" y="4437112"/>
            <a:ext cx="479903" cy="837081"/>
          </a:xfrm>
          <a:prstGeom prst="straightConnector1">
            <a:avLst/>
          </a:prstGeom>
          <a:ln w="203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860032" y="5157192"/>
            <a:ext cx="3441355" cy="16151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65665" y="5274193"/>
            <a:ext cx="331606" cy="874628"/>
          </a:xfrm>
          <a:prstGeom prst="straightConnector1">
            <a:avLst/>
          </a:prstGeom>
          <a:ln w="635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167726" y="5379446"/>
            <a:ext cx="480900" cy="775774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1920" y="4552025"/>
            <a:ext cx="195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 smtClean="0"/>
              <a:t>Common semantic space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50539" y="6052715"/>
            <a:ext cx="2357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1600" dirty="0" smtClean="0"/>
              <a:t>Documents</a:t>
            </a:r>
            <a:r>
              <a:rPr lang="sl-SI" sz="1600" baseline="0" dirty="0" smtClean="0"/>
              <a:t> as vectors </a:t>
            </a:r>
          </a:p>
          <a:p>
            <a:pPr algn="ctr"/>
            <a:r>
              <a:rPr lang="sl-SI" sz="1600" baseline="0" dirty="0" smtClean="0">
                <a:solidFill>
                  <a:schemeClr val="accent6">
                    <a:lumMod val="75000"/>
                  </a:schemeClr>
                </a:solidFill>
              </a:rPr>
              <a:t>500 dimensions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3060" y="3367823"/>
            <a:ext cx="124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dirty="0" smtClean="0"/>
              <a:t>Sparse</a:t>
            </a:r>
          </a:p>
          <a:p>
            <a:pPr algn="ctr"/>
            <a:r>
              <a:rPr lang="sl-SI" dirty="0" smtClean="0"/>
              <a:t>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1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XLike_presentation_template.potx" id="{CEEEB691-50DB-4F7D-87E5-0F61E91AE419}" vid="{A00853B6-8DCF-4466-82BC-01BD847BDFB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XLike_presentation_template</Template>
  <TotalTime>1016</TotalTime>
  <Words>1112</Words>
  <Application>Microsoft Office PowerPoint</Application>
  <PresentationFormat>On-screen Show (4:3)</PresentationFormat>
  <Paragraphs>246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Trebuchet MS</vt:lpstr>
      <vt:lpstr>Wingdings</vt:lpstr>
      <vt:lpstr>Default Design</vt:lpstr>
      <vt:lpstr>WP4 Event Registry</vt:lpstr>
      <vt:lpstr>Event registry</vt:lpstr>
      <vt:lpstr>PowerPoint Presentation</vt:lpstr>
      <vt:lpstr>PowerPoint Presentation</vt:lpstr>
      <vt:lpstr>Input data</vt:lpstr>
      <vt:lpstr>PowerPoint Presentation</vt:lpstr>
      <vt:lpstr>Article semantic annotation</vt:lpstr>
      <vt:lpstr>Detection of article location</vt:lpstr>
      <vt:lpstr>Finding similar articles in other languages</vt:lpstr>
      <vt:lpstr>Languages covered by Xling (top 100 Wikipedia languages)</vt:lpstr>
      <vt:lpstr>CCA demo</vt:lpstr>
      <vt:lpstr>PowerPoint Presentation</vt:lpstr>
      <vt:lpstr>Article clustering</vt:lpstr>
      <vt:lpstr>Cross-lingual cluster linking</vt:lpstr>
      <vt:lpstr>Cross-lingual cluster linking (2)</vt:lpstr>
      <vt:lpstr>Cross-lingual cluster linking (3)</vt:lpstr>
      <vt:lpstr>Event formation</vt:lpstr>
      <vt:lpstr>Event information extraction</vt:lpstr>
      <vt:lpstr>Event location</vt:lpstr>
      <vt:lpstr>Event template extraction</vt:lpstr>
      <vt:lpstr>PowerPoint Presentation</vt:lpstr>
      <vt:lpstr>Event registry</vt:lpstr>
      <vt:lpstr>Event registry (2)</vt:lpstr>
      <vt:lpstr>Content administration</vt:lpstr>
      <vt:lpstr>API access</vt:lpstr>
      <vt:lpstr>API access example (1)</vt:lpstr>
      <vt:lpstr>API access example (2)</vt:lpstr>
      <vt:lpstr>API access example (3)</vt:lpstr>
      <vt:lpstr>API access example (4)</vt:lpstr>
      <vt:lpstr>Analytics of ER usage (1)</vt:lpstr>
      <vt:lpstr>Analytics of ER usage (2)</vt:lpstr>
      <vt:lpstr>Future work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Registry</dc:title>
  <dc:creator>Gregor Leban</dc:creator>
  <cp:lastModifiedBy>Gregor Leban</cp:lastModifiedBy>
  <cp:revision>76</cp:revision>
  <dcterms:created xsi:type="dcterms:W3CDTF">2014-01-23T07:21:30Z</dcterms:created>
  <dcterms:modified xsi:type="dcterms:W3CDTF">2015-02-16T15:44:13Z</dcterms:modified>
</cp:coreProperties>
</file>